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408" r:id="rId2"/>
    <p:sldId id="273" r:id="rId3"/>
    <p:sldId id="437" r:id="rId4"/>
    <p:sldId id="439" r:id="rId5"/>
    <p:sldId id="274" r:id="rId6"/>
    <p:sldId id="440" r:id="rId7"/>
    <p:sldId id="276" r:id="rId8"/>
    <p:sldId id="438" r:id="rId9"/>
    <p:sldId id="441" r:id="rId10"/>
    <p:sldId id="277" r:id="rId11"/>
    <p:sldId id="436" r:id="rId12"/>
    <p:sldId id="278" r:id="rId13"/>
    <p:sldId id="435" r:id="rId14"/>
    <p:sldId id="462" r:id="rId15"/>
    <p:sldId id="279" r:id="rId16"/>
    <p:sldId id="463" r:id="rId17"/>
  </p:sldIdLst>
  <p:sldSz cx="9144000" cy="6858000" type="screen4x3"/>
  <p:notesSz cx="6858000" cy="9144000"/>
  <p:defaultTextStyle>
    <a:defPPr>
      <a:defRPr lang="ar-L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706" autoAdjust="0"/>
    <p:restoredTop sz="94660"/>
  </p:normalViewPr>
  <p:slideViewPr>
    <p:cSldViewPr>
      <p:cViewPr>
        <p:scale>
          <a:sx n="60" d="100"/>
          <a:sy n="60" d="100"/>
        </p:scale>
        <p:origin x="1506" y="282"/>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299B13AF-F8EE-4566-9150-B03422E88D6C}" type="datetimeFigureOut">
              <a:rPr lang="ar-LY" smtClean="0"/>
              <a:t>15/11/1443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99B13AF-F8EE-4566-9150-B03422E88D6C}" type="datetimeFigureOut">
              <a:rPr lang="ar-LY" smtClean="0"/>
              <a:t>15/11/1443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99B13AF-F8EE-4566-9150-B03422E88D6C}" type="datetimeFigureOut">
              <a:rPr lang="ar-LY" smtClean="0"/>
              <a:t>15/11/1443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299B13AF-F8EE-4566-9150-B03422E88D6C}" type="datetimeFigureOut">
              <a:rPr lang="ar-LY" smtClean="0"/>
              <a:t>15/11/1443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4" name="Date Placeholder 3"/>
          <p:cNvSpPr>
            <a:spLocks noGrp="1"/>
          </p:cNvSpPr>
          <p:nvPr>
            <p:ph type="dt" sz="half" idx="10"/>
          </p:nvPr>
        </p:nvSpPr>
        <p:spPr/>
        <p:txBody>
          <a:bodyPr/>
          <a:lstStyle/>
          <a:p>
            <a:fld id="{299B13AF-F8EE-4566-9150-B03422E88D6C}" type="datetimeFigureOut">
              <a:rPr lang="ar-LY" smtClean="0"/>
              <a:t>15/11/1443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299B13AF-F8EE-4566-9150-B03422E88D6C}" type="datetimeFigureOut">
              <a:rPr lang="ar-LY" smtClean="0"/>
              <a:t>15/11/1443</a:t>
            </a:fld>
            <a:endParaRPr lang="ar-LY"/>
          </a:p>
        </p:txBody>
      </p:sp>
      <p:sp>
        <p:nvSpPr>
          <p:cNvPr id="6" name="Footer Placeholder 5"/>
          <p:cNvSpPr>
            <a:spLocks noGrp="1"/>
          </p:cNvSpPr>
          <p:nvPr>
            <p:ph type="ftr" sz="quarter" idx="11"/>
          </p:nvPr>
        </p:nvSpPr>
        <p:spPr/>
        <p:txBody>
          <a:bodyPr/>
          <a:lstStyle/>
          <a:p>
            <a:endParaRPr lang="ar-LY"/>
          </a:p>
        </p:txBody>
      </p:sp>
      <p:sp>
        <p:nvSpPr>
          <p:cNvPr id="7" name="Slide Number Placeholder 6"/>
          <p:cNvSpPr>
            <a:spLocks noGrp="1"/>
          </p:cNvSpPr>
          <p:nvPr>
            <p:ph type="sldNum" sz="quarter" idx="12"/>
          </p:nvPr>
        </p:nvSpPr>
        <p:spPr/>
        <p:txBody>
          <a:bodyPr/>
          <a:lstStyle/>
          <a:p>
            <a:fld id="{A9474538-4A3D-4474-BF6B-BCDC743BEEF2}" type="slidenum">
              <a:rPr lang="ar-LY" smtClean="0"/>
              <a:t>‹#›</a:t>
            </a:fld>
            <a:endParaRPr lang="ar-LY"/>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299B13AF-F8EE-4566-9150-B03422E88D6C}" type="datetimeFigureOut">
              <a:rPr lang="ar-LY" smtClean="0"/>
              <a:t>15/11/1443</a:t>
            </a:fld>
            <a:endParaRPr lang="ar-LY"/>
          </a:p>
        </p:txBody>
      </p:sp>
      <p:sp>
        <p:nvSpPr>
          <p:cNvPr id="8" name="Footer Placeholder 7"/>
          <p:cNvSpPr>
            <a:spLocks noGrp="1"/>
          </p:cNvSpPr>
          <p:nvPr>
            <p:ph type="ftr" sz="quarter" idx="11"/>
          </p:nvPr>
        </p:nvSpPr>
        <p:spPr/>
        <p:txBody>
          <a:bodyPr/>
          <a:lstStyle/>
          <a:p>
            <a:endParaRPr lang="ar-LY"/>
          </a:p>
        </p:txBody>
      </p:sp>
      <p:sp>
        <p:nvSpPr>
          <p:cNvPr id="9" name="Slide Number Placeholder 8"/>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299B13AF-F8EE-4566-9150-B03422E88D6C}" type="datetimeFigureOut">
              <a:rPr lang="ar-LY" smtClean="0"/>
              <a:t>15/11/1443</a:t>
            </a:fld>
            <a:endParaRPr lang="ar-LY"/>
          </a:p>
        </p:txBody>
      </p:sp>
      <p:sp>
        <p:nvSpPr>
          <p:cNvPr id="4" name="Footer Placeholder 3"/>
          <p:cNvSpPr>
            <a:spLocks noGrp="1"/>
          </p:cNvSpPr>
          <p:nvPr>
            <p:ph type="ftr" sz="quarter" idx="11"/>
          </p:nvPr>
        </p:nvSpPr>
        <p:spPr/>
        <p:txBody>
          <a:bodyPr/>
          <a:lstStyle/>
          <a:p>
            <a:endParaRPr lang="ar-LY"/>
          </a:p>
        </p:txBody>
      </p:sp>
      <p:sp>
        <p:nvSpPr>
          <p:cNvPr id="5" name="Slide Number Placeholder 4"/>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9B13AF-F8EE-4566-9150-B03422E88D6C}" type="datetimeFigureOut">
              <a:rPr lang="ar-LY" smtClean="0"/>
              <a:t>15/11/1443</a:t>
            </a:fld>
            <a:endParaRPr lang="ar-LY"/>
          </a:p>
        </p:txBody>
      </p:sp>
      <p:sp>
        <p:nvSpPr>
          <p:cNvPr id="3" name="Footer Placeholder 2"/>
          <p:cNvSpPr>
            <a:spLocks noGrp="1"/>
          </p:cNvSpPr>
          <p:nvPr>
            <p:ph type="ftr" sz="quarter" idx="11"/>
          </p:nvPr>
        </p:nvSpPr>
        <p:spPr/>
        <p:txBody>
          <a:bodyPr/>
          <a:lstStyle/>
          <a:p>
            <a:endParaRPr lang="ar-LY"/>
          </a:p>
        </p:txBody>
      </p:sp>
      <p:sp>
        <p:nvSpPr>
          <p:cNvPr id="4" name="Slide Number Placeholder 3"/>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5" name="Date Placeholder 4"/>
          <p:cNvSpPr>
            <a:spLocks noGrp="1"/>
          </p:cNvSpPr>
          <p:nvPr>
            <p:ph type="dt" sz="half" idx="10"/>
          </p:nvPr>
        </p:nvSpPr>
        <p:spPr/>
        <p:txBody>
          <a:bodyPr/>
          <a:lstStyle/>
          <a:p>
            <a:fld id="{299B13AF-F8EE-4566-9150-B03422E88D6C}" type="datetimeFigureOut">
              <a:rPr lang="ar-LY" smtClean="0"/>
              <a:t>15/11/1443</a:t>
            </a:fld>
            <a:endParaRPr lang="ar-LY"/>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ar-LY"/>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A9474538-4A3D-4474-BF6B-BCDC743BEEF2}" type="slidenum">
              <a:rPr lang="ar-LY" smtClean="0"/>
              <a:t>‹#›</a:t>
            </a:fld>
            <a:endParaRPr lang="ar-L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ar-SA" smtClean="0"/>
              <a:t>انقر فوق الأيقونة لإضافة صورة</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299B13AF-F8EE-4566-9150-B03422E88D6C}" type="datetimeFigureOut">
              <a:rPr lang="ar-LY" smtClean="0"/>
              <a:t>15/11/1443</a:t>
            </a:fld>
            <a:endParaRPr lang="ar-LY"/>
          </a:p>
        </p:txBody>
      </p:sp>
      <p:sp>
        <p:nvSpPr>
          <p:cNvPr id="6" name="Footer Placeholder 5"/>
          <p:cNvSpPr>
            <a:spLocks noGrp="1"/>
          </p:cNvSpPr>
          <p:nvPr>
            <p:ph type="ftr" sz="quarter" idx="11"/>
          </p:nvPr>
        </p:nvSpPr>
        <p:spPr/>
        <p:txBody>
          <a:bodyPr/>
          <a:lstStyle/>
          <a:p>
            <a:endParaRPr lang="ar-LY"/>
          </a:p>
        </p:txBody>
      </p:sp>
      <p:sp>
        <p:nvSpPr>
          <p:cNvPr id="7" name="Slide Number Placeholder 6"/>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299B13AF-F8EE-4566-9150-B03422E88D6C}" type="datetimeFigureOut">
              <a:rPr lang="ar-LY" smtClean="0"/>
              <a:t>15/11/1443</a:t>
            </a:fld>
            <a:endParaRPr lang="ar-LY"/>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ar-LY"/>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A9474538-4A3D-4474-BF6B-BCDC743BEEF2}" type="slidenum">
              <a:rPr lang="ar-LY" smtClean="0"/>
              <a:t>‹#›</a:t>
            </a:fld>
            <a:endParaRPr lang="ar-LY"/>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LY" sz="3600" dirty="0" smtClean="0">
                <a:solidFill>
                  <a:schemeClr val="tx1"/>
                </a:solidFill>
              </a:rPr>
              <a:t> </a:t>
            </a:r>
            <a:r>
              <a:rPr lang="ar-LY" sz="3600" b="1" dirty="0" err="1" smtClean="0">
                <a:solidFill>
                  <a:schemeClr val="tx1"/>
                </a:solidFill>
              </a:rPr>
              <a:t>نبدة</a:t>
            </a:r>
            <a:r>
              <a:rPr lang="ar-LY" sz="3600" b="1" dirty="0" smtClean="0">
                <a:solidFill>
                  <a:schemeClr val="tx1"/>
                </a:solidFill>
              </a:rPr>
              <a:t> تاريخية عن حقوق </a:t>
            </a:r>
            <a:r>
              <a:rPr lang="ar-LY" sz="3600" b="1" dirty="0" smtClean="0">
                <a:solidFill>
                  <a:schemeClr val="tx1"/>
                </a:solidFill>
              </a:rPr>
              <a:t>المر</a:t>
            </a:r>
            <a:r>
              <a:rPr lang="ar-SA" sz="3600" b="1" dirty="0" err="1" smtClean="0">
                <a:solidFill>
                  <a:schemeClr val="tx1"/>
                </a:solidFill>
              </a:rPr>
              <a:t>أة</a:t>
            </a:r>
            <a:r>
              <a:rPr lang="ar-LY" sz="3600" b="1" dirty="0" smtClean="0">
                <a:solidFill>
                  <a:schemeClr val="tx1"/>
                </a:solidFill>
              </a:rPr>
              <a:t> </a:t>
            </a:r>
            <a:r>
              <a:rPr lang="ar-LY" sz="3600" b="1" dirty="0" smtClean="0">
                <a:solidFill>
                  <a:schemeClr val="tx1"/>
                </a:solidFill>
              </a:rPr>
              <a:t>السياسية</a:t>
            </a:r>
            <a:endParaRPr lang="ar-LY" sz="3600" b="1" dirty="0">
              <a:solidFill>
                <a:schemeClr val="tx1"/>
              </a:solidFill>
            </a:endParaRPr>
          </a:p>
        </p:txBody>
      </p:sp>
      <p:sp>
        <p:nvSpPr>
          <p:cNvPr id="4" name="عنصر نائب للنص 3"/>
          <p:cNvSpPr>
            <a:spLocks noGrp="1"/>
          </p:cNvSpPr>
          <p:nvPr>
            <p:ph type="body" sz="half" idx="2"/>
          </p:nvPr>
        </p:nvSpPr>
        <p:spPr>
          <a:xfrm rot="19140000">
            <a:off x="1113437" y="2301078"/>
            <a:ext cx="5794760" cy="623314"/>
          </a:xfrm>
        </p:spPr>
        <p:txBody>
          <a:bodyPr>
            <a:noAutofit/>
          </a:bodyPr>
          <a:lstStyle/>
          <a:p>
            <a:r>
              <a:rPr lang="ar-LY" sz="3600" dirty="0" smtClean="0">
                <a:solidFill>
                  <a:schemeClr val="tx1"/>
                </a:solidFill>
              </a:rPr>
              <a:t>أعداد.د..</a:t>
            </a:r>
            <a:r>
              <a:rPr lang="ar-LY" sz="3600" dirty="0" err="1" smtClean="0">
                <a:solidFill>
                  <a:schemeClr val="tx1"/>
                </a:solidFill>
              </a:rPr>
              <a:t>إبتسام</a:t>
            </a:r>
            <a:r>
              <a:rPr lang="ar-LY" sz="3600" dirty="0" smtClean="0">
                <a:solidFill>
                  <a:schemeClr val="tx1"/>
                </a:solidFill>
              </a:rPr>
              <a:t> </a:t>
            </a:r>
            <a:r>
              <a:rPr lang="ar-LY" sz="3600" dirty="0" err="1" smtClean="0">
                <a:solidFill>
                  <a:schemeClr val="tx1"/>
                </a:solidFill>
              </a:rPr>
              <a:t>ابرهيم</a:t>
            </a:r>
            <a:r>
              <a:rPr lang="ar-LY" sz="3600" dirty="0" smtClean="0">
                <a:solidFill>
                  <a:schemeClr val="tx1"/>
                </a:solidFill>
              </a:rPr>
              <a:t> </a:t>
            </a:r>
            <a:r>
              <a:rPr lang="ar-LY" sz="3600" dirty="0" err="1" smtClean="0">
                <a:solidFill>
                  <a:schemeClr val="tx1"/>
                </a:solidFill>
              </a:rPr>
              <a:t>الحبيشي</a:t>
            </a:r>
            <a:endParaRPr lang="ar-LY" sz="3600" dirty="0">
              <a:solidFill>
                <a:schemeClr val="tx1"/>
              </a:solidFill>
            </a:endParaRPr>
          </a:p>
        </p:txBody>
      </p:sp>
      <p:pic>
        <p:nvPicPr>
          <p:cNvPr id="9" name="عنصر نائب للمحتوى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48226" y="2348880"/>
            <a:ext cx="3968087" cy="4392487"/>
          </a:xfrm>
        </p:spPr>
      </p:pic>
    </p:spTree>
    <p:extLst>
      <p:ext uri="{BB962C8B-B14F-4D97-AF65-F5344CB8AC3E}">
        <p14:creationId xmlns:p14="http://schemas.microsoft.com/office/powerpoint/2010/main" val="31308202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751344"/>
            <a:ext cx="8136904" cy="3539430"/>
          </a:xfrm>
          <a:prstGeom prst="rect">
            <a:avLst/>
          </a:prstGeom>
        </p:spPr>
        <p:txBody>
          <a:bodyPr wrap="square">
            <a:spAutoFit/>
          </a:bodyPr>
          <a:lstStyle/>
          <a:p>
            <a:r>
              <a:rPr lang="ar-LY" sz="2800" dirty="0" smtClean="0">
                <a:solidFill>
                  <a:srgbClr val="FF0000"/>
                </a:solidFill>
              </a:rPr>
              <a:t>وفي عصرنا الحاضر </a:t>
            </a:r>
            <a:r>
              <a:rPr lang="ar-LY" sz="2800" dirty="0" smtClean="0"/>
              <a:t>تأخرت الدول المتقدمة اليوم في الاعتراف بحقوق المرأة السياسية بصورة عامة ، فلم يعترف لها بهذه الحقوق السياسية في أمريكا إلاّ في عام 1920م وفي بريطانيا عام 1928، وفي فرنسا بعد الحرب العالمية الثانية ، مع أن المرأة نصف المجتمع ، وهو الشق الثاني الوحيد المكمل للمجتمع الإنساني ، ونصف القوى البشرية لأي مجتمع ، وهي التي تتحمل مسؤولية بناء الرجال وتربية الأبطال ، ولها النصيب الأكبر من المتاعب والمشاكل ، والتشرد والفقر واللجوء .</a:t>
            </a:r>
          </a:p>
          <a:p>
            <a:endParaRPr lang="ar-LY" sz="2800" dirty="0" smtClean="0"/>
          </a:p>
        </p:txBody>
      </p:sp>
    </p:spTree>
    <p:extLst>
      <p:ext uri="{BB962C8B-B14F-4D97-AF65-F5344CB8AC3E}">
        <p14:creationId xmlns:p14="http://schemas.microsoft.com/office/powerpoint/2010/main" val="20153523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692697"/>
            <a:ext cx="8136904" cy="3539430"/>
          </a:xfrm>
          <a:prstGeom prst="rect">
            <a:avLst/>
          </a:prstGeom>
        </p:spPr>
        <p:txBody>
          <a:bodyPr wrap="square">
            <a:spAutoFit/>
          </a:bodyPr>
          <a:lstStyle/>
          <a:p>
            <a:r>
              <a:rPr lang="ar-LY" sz="2800" dirty="0"/>
              <a:t>وأمام هذه الواجبات فإن دورها السياسي لا يزال في العالم أجمع أقل بكثير من أدوارها الأخرى ، حيث تشير الاحصائيات إلى أن حجم تمثيل المرأة في البرلمانات العربية تتراوح بين </a:t>
            </a:r>
            <a:r>
              <a:rPr lang="ar-LY" sz="2800" dirty="0">
                <a:solidFill>
                  <a:srgbClr val="FF0000"/>
                </a:solidFill>
              </a:rPr>
              <a:t>1% إلى 4% </a:t>
            </a:r>
            <a:r>
              <a:rPr lang="ar-LY" sz="2800" dirty="0"/>
              <a:t>ففي مجلس الشعب المصري السابق فإن حجم مشاركة المرأة فيه في حدود </a:t>
            </a:r>
            <a:r>
              <a:rPr lang="ar-LY" sz="2800" dirty="0">
                <a:solidFill>
                  <a:srgbClr val="FF0000"/>
                </a:solidFill>
              </a:rPr>
              <a:t>2.2% </a:t>
            </a:r>
            <a:r>
              <a:rPr lang="ar-LY" sz="2800" dirty="0"/>
              <a:t>، وحتى في العالم الغربي المتقدم فإن حجم تمثيل المرأة في مجلس العموم البريطاني </a:t>
            </a:r>
            <a:r>
              <a:rPr lang="ar-LY" sz="2800" dirty="0">
                <a:solidFill>
                  <a:srgbClr val="FF0000"/>
                </a:solidFill>
              </a:rPr>
              <a:t>18.2%</a:t>
            </a:r>
            <a:r>
              <a:rPr lang="ar-LY" sz="2800" dirty="0"/>
              <a:t> وفي </a:t>
            </a:r>
            <a:r>
              <a:rPr lang="ar-LY" sz="2800" dirty="0" err="1"/>
              <a:t>الجميعة</a:t>
            </a:r>
            <a:r>
              <a:rPr lang="ar-LY" sz="2800" dirty="0"/>
              <a:t> العمومية لفرنسا ( بلد النور والتحرر كما يقولون ) </a:t>
            </a:r>
            <a:r>
              <a:rPr lang="ar-LY" sz="2800" dirty="0">
                <a:solidFill>
                  <a:srgbClr val="FF0000"/>
                </a:solidFill>
              </a:rPr>
              <a:t>6% </a:t>
            </a:r>
            <a:r>
              <a:rPr lang="ar-LY" sz="2800" dirty="0"/>
              <a:t>، وفي الدول الآسيوية تصلب إلى </a:t>
            </a:r>
            <a:r>
              <a:rPr lang="ar-LY" sz="2800" dirty="0">
                <a:solidFill>
                  <a:srgbClr val="FF0000"/>
                </a:solidFill>
              </a:rPr>
              <a:t>19% وفي أمريكا </a:t>
            </a:r>
            <a:r>
              <a:rPr lang="ar-LY" sz="2800" dirty="0" err="1">
                <a:solidFill>
                  <a:srgbClr val="FF0000"/>
                </a:solidFill>
              </a:rPr>
              <a:t>اللاتنية</a:t>
            </a:r>
            <a:r>
              <a:rPr lang="ar-LY" sz="2800" dirty="0">
                <a:solidFill>
                  <a:srgbClr val="FF0000"/>
                </a:solidFill>
              </a:rPr>
              <a:t> 10% [20].</a:t>
            </a:r>
          </a:p>
        </p:txBody>
      </p:sp>
    </p:spTree>
    <p:extLst>
      <p:ext uri="{BB962C8B-B14F-4D97-AF65-F5344CB8AC3E}">
        <p14:creationId xmlns:p14="http://schemas.microsoft.com/office/powerpoint/2010/main" val="31812990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548680"/>
            <a:ext cx="8136904" cy="2677656"/>
          </a:xfrm>
          <a:prstGeom prst="rect">
            <a:avLst/>
          </a:prstGeom>
        </p:spPr>
        <p:txBody>
          <a:bodyPr wrap="square">
            <a:spAutoFit/>
          </a:bodyPr>
          <a:lstStyle/>
          <a:p>
            <a:r>
              <a:rPr lang="ar-LY" sz="2800" dirty="0" smtClean="0">
                <a:solidFill>
                  <a:srgbClr val="FF0000"/>
                </a:solidFill>
              </a:rPr>
              <a:t>من الجانب السياسي التطبيقي الخاص بالرئاسة فإن معظم الحضارات السابقة كالحضارة الرومانية ، والحضارة اليونانية والحضارة الصينية عجزت أن تقدم </a:t>
            </a:r>
            <a:r>
              <a:rPr lang="ar-LY" sz="2800" dirty="0" err="1" smtClean="0">
                <a:solidFill>
                  <a:srgbClr val="FF0000"/>
                </a:solidFill>
              </a:rPr>
              <a:t>امراة</a:t>
            </a:r>
            <a:r>
              <a:rPr lang="ar-LY" sz="2800" dirty="0" smtClean="0">
                <a:solidFill>
                  <a:srgbClr val="FF0000"/>
                </a:solidFill>
              </a:rPr>
              <a:t> واحدة لقيادة </a:t>
            </a:r>
            <a:r>
              <a:rPr lang="ar-LY" sz="2800" dirty="0" err="1" smtClean="0">
                <a:solidFill>
                  <a:srgbClr val="FF0000"/>
                </a:solidFill>
              </a:rPr>
              <a:t>امبراطوريتها</a:t>
            </a:r>
            <a:r>
              <a:rPr lang="ar-LY" sz="2800" dirty="0" smtClean="0">
                <a:solidFill>
                  <a:srgbClr val="FF0000"/>
                </a:solidFill>
              </a:rPr>
              <a:t> على مرّ تأريخها الطويل ، بل إن أمريكا منذ نشأتها إلى الآن لم تصبح امرأة واحدة فيها رئيسة لها .</a:t>
            </a:r>
          </a:p>
          <a:p>
            <a:endParaRPr lang="ar-LY" sz="2800" dirty="0" smtClean="0"/>
          </a:p>
        </p:txBody>
      </p:sp>
    </p:spTree>
    <p:extLst>
      <p:ext uri="{BB962C8B-B14F-4D97-AF65-F5344CB8AC3E}">
        <p14:creationId xmlns:p14="http://schemas.microsoft.com/office/powerpoint/2010/main" val="7027173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60998" y="476672"/>
            <a:ext cx="8064896" cy="2246769"/>
          </a:xfrm>
          <a:prstGeom prst="rect">
            <a:avLst/>
          </a:prstGeom>
        </p:spPr>
        <p:txBody>
          <a:bodyPr wrap="square">
            <a:spAutoFit/>
          </a:bodyPr>
          <a:lstStyle/>
          <a:p>
            <a:r>
              <a:rPr lang="ar-LY" sz="2800" dirty="0"/>
              <a:t>ولكن </a:t>
            </a:r>
            <a:r>
              <a:rPr lang="ar-LY" sz="2800" dirty="0">
                <a:solidFill>
                  <a:srgbClr val="FF0000"/>
                </a:solidFill>
              </a:rPr>
              <a:t>حقوق المرأة السياسية قد طرحت في </a:t>
            </a:r>
            <a:r>
              <a:rPr lang="ar-LY" sz="2800" dirty="0"/>
              <a:t>القرن العشرين من خلال الاعلان العالمي لحقوق الإنسان ، حيث بدأ العمل في التوسع في دراسة الحقوق والحريات المعلقة وتدوينها في شكل قانون ملزم، ونتج عن هذه العملية بروز وثائق هامة ولها صلة مباشرة بوضع حقوق المرأة ولا سيما في المجال السياسي كالاتفاقية الخاصة بالحقوق السياسية </a:t>
            </a:r>
            <a:r>
              <a:rPr lang="ar-LY" sz="2800" dirty="0" smtClean="0"/>
              <a:t>للمرأة</a:t>
            </a:r>
            <a:endParaRPr lang="ar-LY" sz="2800" dirty="0"/>
          </a:p>
        </p:txBody>
      </p:sp>
    </p:spTree>
    <p:extLst>
      <p:ext uri="{BB962C8B-B14F-4D97-AF65-F5344CB8AC3E}">
        <p14:creationId xmlns:p14="http://schemas.microsoft.com/office/powerpoint/2010/main" val="10585417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692696"/>
            <a:ext cx="8280920" cy="2246769"/>
          </a:xfrm>
          <a:prstGeom prst="rect">
            <a:avLst/>
          </a:prstGeom>
        </p:spPr>
        <p:txBody>
          <a:bodyPr wrap="square">
            <a:spAutoFit/>
          </a:bodyPr>
          <a:lstStyle/>
          <a:p>
            <a:r>
              <a:rPr lang="ar-LY" sz="2800" dirty="0">
                <a:solidFill>
                  <a:srgbClr val="FF0000"/>
                </a:solidFill>
              </a:rPr>
              <a:t>سنة 1952م والاتفاقية الخاصة للقضاء على جميع أشكال التمييز ضد المرأة والتي أقرت عام 1979 وبدأ تنفيذها عام 1981 والأهم في هذه الاتفاقية أنها حددت وبشكل دقيق المجالات العالمية لهذه الحقوق وذلك من خلال ما نصت عليه المادتان من هذه الاتفاقية من ضرورة وكفالة المساواة مع الرجل في:</a:t>
            </a:r>
          </a:p>
        </p:txBody>
      </p:sp>
    </p:spTree>
    <p:extLst>
      <p:ext uri="{BB962C8B-B14F-4D97-AF65-F5344CB8AC3E}">
        <p14:creationId xmlns:p14="http://schemas.microsoft.com/office/powerpoint/2010/main" val="19507928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412776"/>
            <a:ext cx="8424936" cy="2677656"/>
          </a:xfrm>
          <a:prstGeom prst="rect">
            <a:avLst/>
          </a:prstGeom>
        </p:spPr>
        <p:txBody>
          <a:bodyPr wrap="square">
            <a:spAutoFit/>
          </a:bodyPr>
          <a:lstStyle/>
          <a:p>
            <a:r>
              <a:rPr lang="ar-LY" sz="2800" dirty="0" smtClean="0"/>
              <a:t>لتصويت في جميع </a:t>
            </a:r>
            <a:r>
              <a:rPr lang="ar-LY" sz="2800" dirty="0" err="1" smtClean="0"/>
              <a:t>الإنتخابات</a:t>
            </a:r>
            <a:r>
              <a:rPr lang="ar-LY" sz="2800" dirty="0" smtClean="0"/>
              <a:t>.</a:t>
            </a:r>
          </a:p>
          <a:p>
            <a:r>
              <a:rPr lang="ar-LY" sz="2800" dirty="0" smtClean="0"/>
              <a:t>الأهلية للترشيح.</a:t>
            </a:r>
          </a:p>
          <a:p>
            <a:r>
              <a:rPr lang="ar-LY" sz="2800" dirty="0" smtClean="0"/>
              <a:t>المشاركة في صياغة السياسات وتنفيذها</a:t>
            </a:r>
          </a:p>
          <a:p>
            <a:r>
              <a:rPr lang="ar-LY" sz="2800" dirty="0" smtClean="0"/>
              <a:t>شغل الوظائف العامة على جميع المستويات الحكومية.</a:t>
            </a:r>
          </a:p>
          <a:p>
            <a:r>
              <a:rPr lang="ar-LY" sz="2800" dirty="0" smtClean="0"/>
              <a:t>المشاركة في منظمات وجمعيات غير حكومية.</a:t>
            </a:r>
          </a:p>
          <a:p>
            <a:r>
              <a:rPr lang="ar-LY" sz="2800" dirty="0" smtClean="0"/>
              <a:t>تمثيل الحكومة في المستوى الدولي.</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9" y="99009"/>
            <a:ext cx="5760640" cy="1097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31514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620688"/>
            <a:ext cx="8136904" cy="2677656"/>
          </a:xfrm>
          <a:prstGeom prst="rect">
            <a:avLst/>
          </a:prstGeom>
        </p:spPr>
        <p:txBody>
          <a:bodyPr wrap="square">
            <a:spAutoFit/>
          </a:bodyPr>
          <a:lstStyle/>
          <a:p>
            <a:r>
              <a:rPr lang="ar-LY" sz="2800" dirty="0">
                <a:solidFill>
                  <a:srgbClr val="FF0000"/>
                </a:solidFill>
              </a:rPr>
              <a:t>المشاركة في المنظمات الدولية.</a:t>
            </a:r>
          </a:p>
          <a:p>
            <a:r>
              <a:rPr lang="ar-LY" sz="2800" dirty="0">
                <a:solidFill>
                  <a:srgbClr val="FF0000"/>
                </a:solidFill>
              </a:rPr>
              <a:t> ولكن ابرز سمات هذه </a:t>
            </a:r>
            <a:r>
              <a:rPr lang="ar-LY" sz="2800" dirty="0" err="1">
                <a:solidFill>
                  <a:srgbClr val="FF0000"/>
                </a:solidFill>
              </a:rPr>
              <a:t>الإتفاقية</a:t>
            </a:r>
            <a:r>
              <a:rPr lang="ar-LY" sz="2800" dirty="0">
                <a:solidFill>
                  <a:srgbClr val="FF0000"/>
                </a:solidFill>
              </a:rPr>
              <a:t> تأكيدها الصريح على الهدف المتمثل في تحقيق المساواة الفعلية إلى جانب المساواة القانونية، وهو ما انعكس على عدد من المواثيق والإعلانات الدولية الأخرى، وآخرها منها العمل الصادر عن مؤتمر المرأة العالمي الرابع الذي انعقد في بكين عام </a:t>
            </a:r>
            <a:r>
              <a:rPr lang="ar-LY" sz="2800" dirty="0" smtClean="0">
                <a:solidFill>
                  <a:srgbClr val="FF0000"/>
                </a:solidFill>
              </a:rPr>
              <a:t>1995.</a:t>
            </a:r>
            <a:endParaRPr lang="ar-LY" sz="2800" dirty="0">
              <a:solidFill>
                <a:srgbClr val="FF0000"/>
              </a:solidFill>
            </a:endParaRPr>
          </a:p>
        </p:txBody>
      </p:sp>
    </p:spTree>
    <p:extLst>
      <p:ext uri="{BB962C8B-B14F-4D97-AF65-F5344CB8AC3E}">
        <p14:creationId xmlns:p14="http://schemas.microsoft.com/office/powerpoint/2010/main" val="28400098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1052736"/>
            <a:ext cx="8352928" cy="3354765"/>
          </a:xfrm>
          <a:prstGeom prst="rect">
            <a:avLst/>
          </a:prstGeom>
        </p:spPr>
        <p:txBody>
          <a:bodyPr wrap="square">
            <a:spAutoFit/>
          </a:bodyPr>
          <a:lstStyle/>
          <a:p>
            <a:r>
              <a:rPr lang="ar-LY" sz="3600" dirty="0" smtClean="0">
                <a:solidFill>
                  <a:srgbClr val="FF0000"/>
                </a:solidFill>
              </a:rPr>
              <a:t>نبذة </a:t>
            </a:r>
            <a:r>
              <a:rPr lang="ar-LY" sz="3600" dirty="0" err="1" smtClean="0">
                <a:solidFill>
                  <a:srgbClr val="FF0000"/>
                </a:solidFill>
              </a:rPr>
              <a:t>تأرخية</a:t>
            </a:r>
            <a:r>
              <a:rPr lang="ar-LY" sz="3600" dirty="0" smtClean="0">
                <a:solidFill>
                  <a:srgbClr val="FF0000"/>
                </a:solidFill>
              </a:rPr>
              <a:t> ـ بإيجاز شديد ـ لحقوق المرأة السياسية </a:t>
            </a:r>
            <a:r>
              <a:rPr lang="ar-LY" sz="2800" dirty="0" smtClean="0">
                <a:solidFill>
                  <a:srgbClr val="FF0000"/>
                </a:solidFill>
              </a:rPr>
              <a:t>:</a:t>
            </a:r>
          </a:p>
          <a:p>
            <a:endParaRPr lang="ar-LY" dirty="0" smtClean="0">
              <a:solidFill>
                <a:srgbClr val="FF0000"/>
              </a:solidFill>
            </a:endParaRPr>
          </a:p>
          <a:p>
            <a:r>
              <a:rPr lang="ar-LY" sz="2800" dirty="0" smtClean="0"/>
              <a:t>لم تكن للمرأة حقوقها المدنية والاجتماعية ـ ناهيك عن الحقوق السياسية ـ في ظل الحضارات السابقة على الإسلام ، حتى لم تكن لها الأهلية في ظل القانون الروماني ، وأن بعض الحضارات تنظر إليها باعتبارها شراً لا بدّ منها ، وفي العصر الجاهلي كان الوأد نصيب كثيرات منهنّ ، وفي معظم الحضارات </a:t>
            </a:r>
            <a:r>
              <a:rPr lang="ar-LY" sz="2800" dirty="0" err="1" smtClean="0"/>
              <a:t>القيدمة</a:t>
            </a:r>
            <a:r>
              <a:rPr lang="ar-LY" sz="2800" dirty="0" smtClean="0"/>
              <a:t> كن كالمتاع تورث ـ كما هو معروف.</a:t>
            </a:r>
          </a:p>
          <a:p>
            <a:endParaRPr lang="ar-LY" dirty="0" smtClean="0"/>
          </a:p>
        </p:txBody>
      </p:sp>
    </p:spTree>
    <p:extLst>
      <p:ext uri="{BB962C8B-B14F-4D97-AF65-F5344CB8AC3E}">
        <p14:creationId xmlns:p14="http://schemas.microsoft.com/office/powerpoint/2010/main" val="34708780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980728"/>
            <a:ext cx="8640960" cy="2677656"/>
          </a:xfrm>
          <a:prstGeom prst="rect">
            <a:avLst/>
          </a:prstGeom>
        </p:spPr>
        <p:txBody>
          <a:bodyPr wrap="square">
            <a:spAutoFit/>
          </a:bodyPr>
          <a:lstStyle/>
          <a:p>
            <a:r>
              <a:rPr lang="ar-LY" sz="2800" dirty="0"/>
              <a:t>وحينما جاء الإسلام نظر إلى المرأة نظرة أخرى فأعطى لها كرامتها الكاملة وإنسانيتها ، وأصّل هذا المبدأ من خلال أن أصلها مع الرجل واحد ( أنتم بنو آدم وآدم من تراب </a:t>
            </a:r>
            <a:r>
              <a:rPr lang="ar-LY" sz="2800" dirty="0" smtClean="0"/>
              <a:t>ثم </a:t>
            </a:r>
            <a:r>
              <a:rPr lang="ar-LY" sz="2800" dirty="0"/>
              <a:t>( مِنْ نُطْفَةٍ أَمْشَاجٍ </a:t>
            </a:r>
            <a:r>
              <a:rPr lang="ar-LY" sz="2800" dirty="0" smtClean="0"/>
              <a:t>أي </a:t>
            </a:r>
            <a:r>
              <a:rPr lang="ar-LY" sz="2800" dirty="0"/>
              <a:t>مخلوطة من ماء الرجل الذي </a:t>
            </a:r>
            <a:r>
              <a:rPr lang="ar-LY" sz="2800" dirty="0">
                <a:solidFill>
                  <a:srgbClr val="FF0000"/>
                </a:solidFill>
              </a:rPr>
              <a:t>يحمل 23 </a:t>
            </a:r>
            <a:r>
              <a:rPr lang="ar-LY" sz="2800" dirty="0" err="1">
                <a:solidFill>
                  <a:srgbClr val="FF0000"/>
                </a:solidFill>
              </a:rPr>
              <a:t>كرموسوماً</a:t>
            </a:r>
            <a:r>
              <a:rPr lang="ar-LY" sz="2800" dirty="0">
                <a:solidFill>
                  <a:srgbClr val="FF0000"/>
                </a:solidFill>
              </a:rPr>
              <a:t> ومن </a:t>
            </a:r>
            <a:r>
              <a:rPr lang="ar-LY" sz="2800" dirty="0" err="1">
                <a:solidFill>
                  <a:srgbClr val="FF0000"/>
                </a:solidFill>
              </a:rPr>
              <a:t>البييضة</a:t>
            </a:r>
            <a:r>
              <a:rPr lang="ar-LY" sz="2800" dirty="0">
                <a:solidFill>
                  <a:srgbClr val="FF0000"/>
                </a:solidFill>
              </a:rPr>
              <a:t> التي تحمل أيضاً 23 </a:t>
            </a:r>
            <a:r>
              <a:rPr lang="ar-LY" sz="2800" dirty="0" err="1">
                <a:solidFill>
                  <a:srgbClr val="FF0000"/>
                </a:solidFill>
              </a:rPr>
              <a:t>كرموسوماً</a:t>
            </a:r>
            <a:r>
              <a:rPr lang="ar-LY" sz="2800" dirty="0">
                <a:solidFill>
                  <a:srgbClr val="FF0000"/>
                </a:solidFill>
              </a:rPr>
              <a:t> ، </a:t>
            </a:r>
            <a:r>
              <a:rPr lang="ar-LY" sz="2800" dirty="0"/>
              <a:t>وأن جميع الآيات الخاصة بكرامة بني آدم والإنسان وبالثواب والجزاء ، والحقوق والواجبات تشمل الطرفين ، ومع ذلك أكد ذلك من </a:t>
            </a:r>
            <a:r>
              <a:rPr lang="ar-LY" sz="2800" dirty="0" smtClean="0"/>
              <a:t>خلال.</a:t>
            </a:r>
            <a:endParaRPr lang="ar-LY" sz="2800" dirty="0"/>
          </a:p>
        </p:txBody>
      </p:sp>
    </p:spTree>
    <p:extLst>
      <p:ext uri="{BB962C8B-B14F-4D97-AF65-F5344CB8AC3E}">
        <p14:creationId xmlns:p14="http://schemas.microsoft.com/office/powerpoint/2010/main" val="6312319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692696"/>
            <a:ext cx="8424936" cy="2554545"/>
          </a:xfrm>
          <a:prstGeom prst="rect">
            <a:avLst/>
          </a:prstGeom>
        </p:spPr>
        <p:txBody>
          <a:bodyPr wrap="square">
            <a:spAutoFit/>
          </a:bodyPr>
          <a:lstStyle/>
          <a:p>
            <a:r>
              <a:rPr lang="ar-LY" sz="3200" dirty="0"/>
              <a:t>قوله تعالى : ( وَلَهُنَّ مِثْلُ الَّذِي عَلَيْهِنَّ بِالْمَعْرُوفِ وَلِلرِّجَالِ عَلَيْهِنَّ دَرَجَةٌ وَاللَّهُ عَزِيزٌ حَكِيمٌ)[9] وهذه الدرجة هي درجة إدارة البيت وتسيير سفينة الحياة بالتشاور والتراضي والمحبة والسكينة نحو برّ الأمان ، وقوله تعالى : ( لِلرِّجَالِ نَصِيبٌ مِمَّا اكْتَسَبُوا وَلِلنِّسَاءِ نَصِيبٌ مِمَّا اكْتَسَبْنَ )[</a:t>
            </a:r>
            <a:r>
              <a:rPr lang="ar-LY" sz="2800" dirty="0"/>
              <a:t>10] </a:t>
            </a:r>
          </a:p>
        </p:txBody>
      </p:sp>
    </p:spTree>
    <p:extLst>
      <p:ext uri="{BB962C8B-B14F-4D97-AF65-F5344CB8AC3E}">
        <p14:creationId xmlns:p14="http://schemas.microsoft.com/office/powerpoint/2010/main" val="30781071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404665"/>
            <a:ext cx="8496944" cy="3108543"/>
          </a:xfrm>
          <a:prstGeom prst="rect">
            <a:avLst/>
          </a:prstGeom>
        </p:spPr>
        <p:txBody>
          <a:bodyPr wrap="square">
            <a:spAutoFit/>
          </a:bodyPr>
          <a:lstStyle/>
          <a:p>
            <a:r>
              <a:rPr lang="ar-LY" sz="2800" dirty="0" smtClean="0"/>
              <a:t>بل إن القرآن الكريم نفي نفياً قاطعاً أن تكون المرأة الأولى ( حواء ) هي السبب في خروج آدم من الجنة ، وبالتالي المصائب التي حلت ببني آدم ، وتحميلها المسؤولية ، كما كان السائد لدى جميع الأديان السابقة ، حيث بينت الآيات بأن  الأمر بعدم القرب عن الشجرة كان شاملاً لآدم وحواء </a:t>
            </a:r>
            <a:r>
              <a:rPr lang="ar-LY" sz="2800" dirty="0" smtClean="0">
                <a:solidFill>
                  <a:schemeClr val="accent3"/>
                </a:solidFill>
              </a:rPr>
              <a:t>فقال تعالى : ( وَلا تَقْرَبَا هَذِهِ الشَّجَرَةَ فَتَكُونَا مِنَ الظَّالِمِينَ)[11] وأنهما معاً اغترا بالشيطان فقال تعالى : ( فَدَلَّاهُمَا بِغُرُورٍ)[12] وأنهما معاً ارتكبا المخالفة فقال تعالى : ( فَلَمَّا </a:t>
            </a:r>
            <a:r>
              <a:rPr lang="ar-LY" sz="2800" dirty="0" err="1" smtClean="0">
                <a:solidFill>
                  <a:schemeClr val="accent3"/>
                </a:solidFill>
              </a:rPr>
              <a:t>ذَاقَاالشَّجَرَةَ</a:t>
            </a:r>
            <a:r>
              <a:rPr lang="ar-LY" sz="2800" dirty="0" smtClean="0">
                <a:solidFill>
                  <a:schemeClr val="accent3"/>
                </a:solidFill>
              </a:rPr>
              <a:t>)[13]</a:t>
            </a:r>
            <a:r>
              <a:rPr lang="ar-LY" sz="2400" dirty="0" smtClean="0">
                <a:solidFill>
                  <a:schemeClr val="accent3"/>
                </a:solidFill>
              </a:rPr>
              <a:t>.</a:t>
            </a:r>
            <a:endParaRPr lang="ar-LY" dirty="0">
              <a:solidFill>
                <a:schemeClr val="accent3"/>
              </a:solidFill>
            </a:endParaRPr>
          </a:p>
        </p:txBody>
      </p:sp>
    </p:spTree>
    <p:extLst>
      <p:ext uri="{BB962C8B-B14F-4D97-AF65-F5344CB8AC3E}">
        <p14:creationId xmlns:p14="http://schemas.microsoft.com/office/powerpoint/2010/main" val="39491807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548681"/>
            <a:ext cx="8208912" cy="3108543"/>
          </a:xfrm>
          <a:prstGeom prst="rect">
            <a:avLst/>
          </a:prstGeom>
        </p:spPr>
        <p:txBody>
          <a:bodyPr wrap="square">
            <a:spAutoFit/>
          </a:bodyPr>
          <a:lstStyle/>
          <a:p>
            <a:r>
              <a:rPr lang="ar-LY" sz="2800" dirty="0"/>
              <a:t>وأنهما معاً : </a:t>
            </a:r>
            <a:r>
              <a:rPr lang="ar-LY" sz="2800" dirty="0">
                <a:solidFill>
                  <a:schemeClr val="accent3"/>
                </a:solidFill>
              </a:rPr>
              <a:t>( بَدَتْ لَهُمَا سَوْآتُهُمَا وَطَفِقَا يَخْصِفَانِ عَلَيْهِمَا مِنْ وَرَقِ الْجَنَّةِ )[14]  </a:t>
            </a:r>
            <a:r>
              <a:rPr lang="ar-LY" sz="2800" dirty="0"/>
              <a:t>كما أنهما تساوياً في زجر الله لهما فقال تعالى : </a:t>
            </a:r>
            <a:r>
              <a:rPr lang="ar-LY" sz="2800" dirty="0">
                <a:solidFill>
                  <a:schemeClr val="accent3"/>
                </a:solidFill>
              </a:rPr>
              <a:t>( وَنَادَاهُمَا رَبُّهُمَا أَلَمْ أَنْهَكُمَا عَنْ تِلْكُمَا الشَّجَرَةِ )</a:t>
            </a:r>
            <a:r>
              <a:rPr lang="ar-LY" sz="2800" dirty="0"/>
              <a:t>[15] وأنهما معاً اعترفا بذنوبهما وتابا إلى الله تعالى : </a:t>
            </a:r>
            <a:r>
              <a:rPr lang="ar-LY" sz="2800" dirty="0">
                <a:solidFill>
                  <a:schemeClr val="accent3"/>
                </a:solidFill>
              </a:rPr>
              <a:t>( قَالا رَبَّنَا ظَلَمْنَا أَنْفُسَنَا وَإِنْ لَمْ تَغْفِرْ لَنَا وَتَرْحَمْنَا لَنَكُونَنَّ مِنَ الْخَاسِرِينَ)[16] </a:t>
            </a:r>
            <a:r>
              <a:rPr lang="ar-LY" sz="2800" dirty="0" smtClean="0">
                <a:solidFill>
                  <a:schemeClr val="accent3"/>
                </a:solidFill>
              </a:rPr>
              <a:t>.</a:t>
            </a:r>
            <a:endParaRPr lang="ar-LY" sz="2800" dirty="0">
              <a:solidFill>
                <a:schemeClr val="accent3"/>
              </a:solidFill>
            </a:endParaRPr>
          </a:p>
          <a:p>
            <a:r>
              <a:rPr lang="ar-LY" sz="2800" dirty="0" smtClean="0"/>
              <a:t>بل </a:t>
            </a:r>
            <a:r>
              <a:rPr lang="ar-LY" sz="2800" dirty="0"/>
              <a:t>إن بعض الآيات تسند العصيان والمسؤولية إلى آدم </a:t>
            </a:r>
            <a:r>
              <a:rPr lang="ar-LY" sz="2800" dirty="0">
                <a:solidFill>
                  <a:schemeClr val="accent3"/>
                </a:solidFill>
              </a:rPr>
              <a:t>فقال تعالى : ( وَعَصَى آدَمُ رَبَّهُ فَغَوَى)[17] </a:t>
            </a:r>
          </a:p>
        </p:txBody>
      </p:sp>
    </p:spTree>
    <p:extLst>
      <p:ext uri="{BB962C8B-B14F-4D97-AF65-F5344CB8AC3E}">
        <p14:creationId xmlns:p14="http://schemas.microsoft.com/office/powerpoint/2010/main" val="694459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474345"/>
            <a:ext cx="8064896" cy="3108543"/>
          </a:xfrm>
          <a:prstGeom prst="rect">
            <a:avLst/>
          </a:prstGeom>
        </p:spPr>
        <p:txBody>
          <a:bodyPr wrap="square">
            <a:spAutoFit/>
          </a:bodyPr>
          <a:lstStyle/>
          <a:p>
            <a:r>
              <a:rPr lang="ar-LY" sz="2800" dirty="0" smtClean="0"/>
              <a:t>كما أن الآيات القرآنية تدل على مساواة الرجل </a:t>
            </a:r>
            <a:r>
              <a:rPr lang="ar-LY" sz="2800" dirty="0" err="1" smtClean="0"/>
              <a:t>والمراة</a:t>
            </a:r>
            <a:r>
              <a:rPr lang="ar-LY" sz="2800" dirty="0" smtClean="0"/>
              <a:t> في الأجر والثواب ، والعقاب فقال تعالى : </a:t>
            </a:r>
            <a:r>
              <a:rPr lang="ar-LY" sz="2800" dirty="0" smtClean="0">
                <a:solidFill>
                  <a:schemeClr val="accent3"/>
                </a:solidFill>
              </a:rPr>
              <a:t>( إِنَّ الْمُسْلِمِينَ وَالْمُسْلِمَاتِ وَالْمُؤْمِنِينَ وَالْمُؤْمِنَاتِ وَالْقَانِتِينَ وَالْقَانِتَاتِ وَالصَّادِقِينَ وَالصَّادِقَاتِ وَالصَّابِرِينَ وَالصَّابِرَاتِ وَالْخَاشِعِينَ وَالْخَاشِعَاتِ وَالْمُتَصَدِّقِينَ وَالْمُتَصَدِّقَاتِ وَالصَّائِمِينَ وَالصَّائِمَاتِ وَالْحَافِظِينَ فُرُوجَهُمْ وَالْحَافِظَاتِ وَالذَّاكِرِينَ اللَّهَ كَثِيراً وَالذَّاكِرَاتِ أَعَدَّ اللَّهُ لَهُمْ مَغْفِرَةً وَأَجْراً عَظِيماً)[18] .</a:t>
            </a:r>
          </a:p>
          <a:p>
            <a:endParaRPr lang="ar-LY" sz="2800" dirty="0" smtClean="0">
              <a:solidFill>
                <a:schemeClr val="accent3"/>
              </a:solidFill>
            </a:endParaRPr>
          </a:p>
        </p:txBody>
      </p:sp>
    </p:spTree>
    <p:extLst>
      <p:ext uri="{BB962C8B-B14F-4D97-AF65-F5344CB8AC3E}">
        <p14:creationId xmlns:p14="http://schemas.microsoft.com/office/powerpoint/2010/main" val="41206990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332656"/>
            <a:ext cx="8352928" cy="3108543"/>
          </a:xfrm>
          <a:prstGeom prst="rect">
            <a:avLst/>
          </a:prstGeom>
        </p:spPr>
        <p:txBody>
          <a:bodyPr wrap="square">
            <a:spAutoFit/>
          </a:bodyPr>
          <a:lstStyle/>
          <a:p>
            <a:r>
              <a:rPr lang="ar-LY" sz="2800" dirty="0"/>
              <a:t>وقد ألغى الإسلام كل العادات والتقاليد التي تتنافى مع كرامة المرأة وإنسانيتها ، </a:t>
            </a:r>
            <a:r>
              <a:rPr lang="ar-LY" sz="2800" dirty="0">
                <a:solidFill>
                  <a:schemeClr val="accent3"/>
                </a:solidFill>
              </a:rPr>
              <a:t>ولا يسع المجال لذكرها </a:t>
            </a:r>
            <a:r>
              <a:rPr lang="ar-LY" sz="2800" dirty="0"/>
              <a:t>، حيث شهد بذلك كل المنصفين من الرجال والنساء من المسلمين وغيرهم فقد شهدت كثير من النساء حتى صاحبات </a:t>
            </a:r>
            <a:r>
              <a:rPr lang="ar-LY" sz="2800" dirty="0" err="1"/>
              <a:t>الفكرالتحرري</a:t>
            </a:r>
            <a:r>
              <a:rPr lang="ar-LY" sz="2800" dirty="0"/>
              <a:t> </a:t>
            </a:r>
            <a:r>
              <a:rPr lang="ar-LY" sz="2800" dirty="0" err="1"/>
              <a:t>بإن</a:t>
            </a:r>
            <a:r>
              <a:rPr lang="ar-LY" sz="2800" dirty="0"/>
              <a:t> الإسلام </a:t>
            </a:r>
            <a:r>
              <a:rPr lang="ar-LY" sz="2800" dirty="0">
                <a:solidFill>
                  <a:schemeClr val="accent3"/>
                </a:solidFill>
              </a:rPr>
              <a:t>هو دين الاصلاح الذي جاء لردّ الظلم عن المظلومين ولذلك كان لكون خديجة أول من أسلمت </a:t>
            </a:r>
            <a:r>
              <a:rPr lang="ar-LY" sz="2800" dirty="0"/>
              <a:t>، ولدور سمية وغيرها من الجواري اللاتي أسلمن ، ولدور أسماء بنت أبي بكر الصحابية الجليلة الثائرة السياسية المناضلة دلالات عظيمة </a:t>
            </a:r>
            <a:r>
              <a:rPr lang="ar-LY" sz="2800" dirty="0" smtClean="0"/>
              <a:t>.</a:t>
            </a:r>
          </a:p>
        </p:txBody>
      </p:sp>
    </p:spTree>
    <p:extLst>
      <p:ext uri="{BB962C8B-B14F-4D97-AF65-F5344CB8AC3E}">
        <p14:creationId xmlns:p14="http://schemas.microsoft.com/office/powerpoint/2010/main" val="2428873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836712"/>
            <a:ext cx="8136904" cy="1815882"/>
          </a:xfrm>
          <a:prstGeom prst="rect">
            <a:avLst/>
          </a:prstGeom>
        </p:spPr>
        <p:txBody>
          <a:bodyPr wrap="square">
            <a:spAutoFit/>
          </a:bodyPr>
          <a:lstStyle/>
          <a:p>
            <a:r>
              <a:rPr lang="ar-LY" sz="2800" dirty="0" smtClean="0"/>
              <a:t>(</a:t>
            </a:r>
            <a:r>
              <a:rPr lang="ar-LY" sz="2800" dirty="0">
                <a:solidFill>
                  <a:schemeClr val="accent2"/>
                </a:solidFill>
              </a:rPr>
              <a:t>حقوق المرأة في الإسلام كما في أحكامه الأخرى أحدثت النقلة السياسية والاجتماعية التي تفرق عهد الإسلام عما سبقه …. وفي الغاء التمييز وصولاً إلى حالة قادرة على الاستمرار … ان هذا النهج الاصلاحي هو ما يجعل الاسلام ديناً صالحاً لكل زمان ومكان )[</a:t>
            </a:r>
            <a:r>
              <a:rPr lang="ar-LY" sz="2800" dirty="0"/>
              <a:t>19] .</a:t>
            </a:r>
          </a:p>
        </p:txBody>
      </p:sp>
    </p:spTree>
    <p:extLst>
      <p:ext uri="{BB962C8B-B14F-4D97-AF65-F5344CB8AC3E}">
        <p14:creationId xmlns:p14="http://schemas.microsoft.com/office/powerpoint/2010/main" val="28593302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ملف العنف الموجه ضد المراءة">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زوايا">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زوايا">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ملف العنف الموجه ضد المراءة</Template>
  <TotalTime>18</TotalTime>
  <Words>969</Words>
  <Application>Microsoft Office PowerPoint</Application>
  <PresentationFormat>عرض على الشاشة (3:4)‏</PresentationFormat>
  <Paragraphs>26</Paragraphs>
  <Slides>16</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16</vt:i4>
      </vt:variant>
    </vt:vector>
  </HeadingPairs>
  <TitlesOfParts>
    <vt:vector size="23" baseType="lpstr">
      <vt:lpstr>Arial</vt:lpstr>
      <vt:lpstr>Franklin Gothic Book</vt:lpstr>
      <vt:lpstr>Franklin Gothic Medium</vt:lpstr>
      <vt:lpstr>Tahoma</vt:lpstr>
      <vt:lpstr>Tunga</vt:lpstr>
      <vt:lpstr>Wingdings</vt:lpstr>
      <vt:lpstr>ملف العنف الموجه ضد المراءة</vt:lpstr>
      <vt:lpstr> نبدة تاريخية عن حقوق المرأة السياسية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العنف السياسي والمؤسسي ضد المرأة أعداد.د.إبتسام إبراهيم الحبيشي</dc:title>
  <dc:creator>Maher</dc:creator>
  <cp:lastModifiedBy>Maher</cp:lastModifiedBy>
  <cp:revision>4</cp:revision>
  <dcterms:created xsi:type="dcterms:W3CDTF">2022-06-08T22:43:23Z</dcterms:created>
  <dcterms:modified xsi:type="dcterms:W3CDTF">2022-06-14T08:07:20Z</dcterms:modified>
</cp:coreProperties>
</file>