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401" r:id="rId2"/>
    <p:sldId id="267" r:id="rId3"/>
    <p:sldId id="505" r:id="rId4"/>
    <p:sldId id="402" r:id="rId5"/>
    <p:sldId id="403" r:id="rId6"/>
    <p:sldId id="502" r:id="rId7"/>
    <p:sldId id="266" r:id="rId8"/>
    <p:sldId id="268" r:id="rId9"/>
    <p:sldId id="405" r:id="rId10"/>
    <p:sldId id="270" r:id="rId11"/>
    <p:sldId id="503" r:id="rId12"/>
    <p:sldId id="406" r:id="rId13"/>
    <p:sldId id="271" r:id="rId14"/>
    <p:sldId id="504" r:id="rId15"/>
    <p:sldId id="407" r:id="rId16"/>
    <p:sldId id="461" r:id="rId17"/>
    <p:sldId id="272" r:id="rId18"/>
  </p:sldIdLst>
  <p:sldSz cx="9144000" cy="6858000" type="screen4x3"/>
  <p:notesSz cx="6858000" cy="9144000"/>
  <p:defaultTextStyle>
    <a:defPPr>
      <a:defRPr lang="ar-L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80706" autoAdjust="0"/>
    <p:restoredTop sz="94660"/>
  </p:normalViewPr>
  <p:slideViewPr>
    <p:cSldViewPr>
      <p:cViewPr>
        <p:scale>
          <a:sx n="60" d="100"/>
          <a:sy n="60" d="100"/>
        </p:scale>
        <p:origin x="-1506" y="-4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4" name="Date Placeholder 3"/>
          <p:cNvSpPr>
            <a:spLocks noGrp="1"/>
          </p:cNvSpPr>
          <p:nvPr>
            <p:ph type="dt" sz="half" idx="10"/>
          </p:nvPr>
        </p:nvSpPr>
        <p:spPr/>
        <p:txBody>
          <a:bodyPr/>
          <a:lstStyle/>
          <a:p>
            <a:fld id="{299B13AF-F8EE-4566-9150-B03422E88D6C}" type="datetimeFigureOut">
              <a:rPr lang="ar-LY" smtClean="0"/>
              <a:t>09/11/1443</a:t>
            </a:fld>
            <a:endParaRPr lang="ar-LY"/>
          </a:p>
        </p:txBody>
      </p:sp>
      <p:sp>
        <p:nvSpPr>
          <p:cNvPr id="5" name="Footer Placeholder 4"/>
          <p:cNvSpPr>
            <a:spLocks noGrp="1"/>
          </p:cNvSpPr>
          <p:nvPr>
            <p:ph type="ftr" sz="quarter" idx="11"/>
          </p:nvPr>
        </p:nvSpPr>
        <p:spPr/>
        <p:txBody>
          <a:bodyPr/>
          <a:lstStyle/>
          <a:p>
            <a:endParaRPr lang="ar-LY"/>
          </a:p>
        </p:txBody>
      </p:sp>
      <p:sp>
        <p:nvSpPr>
          <p:cNvPr id="6" name="Slide Number Placeholder 5"/>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
        <p:nvSpPr>
          <p:cNvPr id="8" name="Title 7"/>
          <p:cNvSpPr>
            <a:spLocks noGrp="1"/>
          </p:cNvSpPr>
          <p:nvPr>
            <p:ph type="title"/>
          </p:nvPr>
        </p:nvSpPr>
        <p:spPr/>
        <p:txBody>
          <a:bodyPr/>
          <a:lstStyle/>
          <a:p>
            <a:r>
              <a:rPr lang="ar-SA" smtClean="0"/>
              <a:t>انقر لتحرير نمط العنوان الرئيسي</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ar-SA" smtClean="0"/>
              <a:t>انقر لتحرير أنماط النص الرئيسي</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299B13AF-F8EE-4566-9150-B03422E88D6C}" type="datetimeFigureOut">
              <a:rPr lang="ar-LY" smtClean="0"/>
              <a:t>09/11/1443</a:t>
            </a:fld>
            <a:endParaRPr lang="ar-LY"/>
          </a:p>
        </p:txBody>
      </p:sp>
      <p:sp>
        <p:nvSpPr>
          <p:cNvPr id="8" name="Footer Placeholder 7"/>
          <p:cNvSpPr>
            <a:spLocks noGrp="1"/>
          </p:cNvSpPr>
          <p:nvPr>
            <p:ph type="ftr" sz="quarter" idx="11"/>
          </p:nvPr>
        </p:nvSpPr>
        <p:spPr/>
        <p:txBody>
          <a:bodyPr/>
          <a:lstStyle/>
          <a:p>
            <a:endParaRPr lang="ar-LY"/>
          </a:p>
        </p:txBody>
      </p:sp>
      <p:sp>
        <p:nvSpPr>
          <p:cNvPr id="9" name="Slide Number Placeholder 8"/>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299B13AF-F8EE-4566-9150-B03422E88D6C}" type="datetimeFigureOut">
              <a:rPr lang="ar-LY" smtClean="0"/>
              <a:t>09/11/1443</a:t>
            </a:fld>
            <a:endParaRPr lang="ar-LY"/>
          </a:p>
        </p:txBody>
      </p:sp>
      <p:sp>
        <p:nvSpPr>
          <p:cNvPr id="4" name="Footer Placeholder 3"/>
          <p:cNvSpPr>
            <a:spLocks noGrp="1"/>
          </p:cNvSpPr>
          <p:nvPr>
            <p:ph type="ftr" sz="quarter" idx="11"/>
          </p:nvPr>
        </p:nvSpPr>
        <p:spPr/>
        <p:txBody>
          <a:bodyPr/>
          <a:lstStyle/>
          <a:p>
            <a:endParaRPr lang="ar-LY"/>
          </a:p>
        </p:txBody>
      </p:sp>
      <p:sp>
        <p:nvSpPr>
          <p:cNvPr id="5" name="Slide Number Placeholder 4"/>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9B13AF-F8EE-4566-9150-B03422E88D6C}" type="datetimeFigureOut">
              <a:rPr lang="ar-LY" smtClean="0"/>
              <a:t>09/11/1443</a:t>
            </a:fld>
            <a:endParaRPr lang="ar-LY"/>
          </a:p>
        </p:txBody>
      </p:sp>
      <p:sp>
        <p:nvSpPr>
          <p:cNvPr id="3" name="Footer Placeholder 2"/>
          <p:cNvSpPr>
            <a:spLocks noGrp="1"/>
          </p:cNvSpPr>
          <p:nvPr>
            <p:ph type="ftr" sz="quarter" idx="11"/>
          </p:nvPr>
        </p:nvSpPr>
        <p:spPr/>
        <p:txBody>
          <a:bodyPr/>
          <a:lstStyle/>
          <a:p>
            <a:endParaRPr lang="ar-LY"/>
          </a:p>
        </p:txBody>
      </p:sp>
      <p:sp>
        <p:nvSpPr>
          <p:cNvPr id="4" name="Slide Number Placeholder 3"/>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ar-SA" smtClean="0"/>
              <a:t>انقر لتحرير نمط العنوان الرئيسي</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ar-LY"/>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A9474538-4A3D-4474-BF6B-BCDC743BEEF2}" type="slidenum">
              <a:rPr lang="ar-LY" smtClean="0"/>
              <a:t>‹#›</a:t>
            </a:fld>
            <a:endParaRPr lang="ar-L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ar-SA" smtClean="0"/>
              <a:t>انقر فوق الأيقونة لإضافة صورة</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299B13AF-F8EE-4566-9150-B03422E88D6C}" type="datetimeFigureOut">
              <a:rPr lang="ar-LY" smtClean="0"/>
              <a:t>09/11/1443</a:t>
            </a:fld>
            <a:endParaRPr lang="ar-LY"/>
          </a:p>
        </p:txBody>
      </p:sp>
      <p:sp>
        <p:nvSpPr>
          <p:cNvPr id="6" name="Footer Placeholder 5"/>
          <p:cNvSpPr>
            <a:spLocks noGrp="1"/>
          </p:cNvSpPr>
          <p:nvPr>
            <p:ph type="ftr" sz="quarter" idx="11"/>
          </p:nvPr>
        </p:nvSpPr>
        <p:spPr/>
        <p:txBody>
          <a:bodyPr/>
          <a:lstStyle/>
          <a:p>
            <a:endParaRPr lang="ar-LY"/>
          </a:p>
        </p:txBody>
      </p:sp>
      <p:sp>
        <p:nvSpPr>
          <p:cNvPr id="7" name="Slide Number Placeholder 6"/>
          <p:cNvSpPr>
            <a:spLocks noGrp="1"/>
          </p:cNvSpPr>
          <p:nvPr>
            <p:ph type="sldNum" sz="quarter" idx="12"/>
          </p:nvPr>
        </p:nvSpPr>
        <p:spPr/>
        <p:txBody>
          <a:bodyPr/>
          <a:lstStyle/>
          <a:p>
            <a:fld id="{A9474538-4A3D-4474-BF6B-BCDC743BEEF2}" type="slidenum">
              <a:rPr lang="ar-LY" smtClean="0"/>
              <a:t>‹#›</a:t>
            </a:fld>
            <a:endParaRPr lang="ar-L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299B13AF-F8EE-4566-9150-B03422E88D6C}" type="datetimeFigureOut">
              <a:rPr lang="ar-LY" smtClean="0"/>
              <a:t>09/11/1443</a:t>
            </a:fld>
            <a:endParaRPr lang="ar-LY"/>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ar-LY"/>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A9474538-4A3D-4474-BF6B-BCDC743BEEF2}" type="slidenum">
              <a:rPr lang="ar-LY" smtClean="0"/>
              <a:t>‹#›</a:t>
            </a:fld>
            <a:endParaRPr lang="ar-LY"/>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22960" y="365760"/>
            <a:ext cx="7520940" cy="1623080"/>
          </a:xfrm>
        </p:spPr>
        <p:txBody>
          <a:bodyPr/>
          <a:lstStyle/>
          <a:p>
            <a:pPr algn="ctr"/>
            <a:r>
              <a:rPr lang="ar-LY" sz="3600" b="1" dirty="0" smtClean="0">
                <a:solidFill>
                  <a:schemeClr val="accent2"/>
                </a:solidFill>
                <a:cs typeface="+mn-cs"/>
              </a:rPr>
              <a:t>ظاهرة العنف السياسي ضد المرأة</a:t>
            </a:r>
            <a:br>
              <a:rPr lang="ar-LY" sz="3600" b="1" dirty="0" smtClean="0">
                <a:solidFill>
                  <a:schemeClr val="accent2"/>
                </a:solidFill>
                <a:cs typeface="+mn-cs"/>
              </a:rPr>
            </a:br>
            <a:r>
              <a:rPr lang="ar-LY" sz="3600" b="1" dirty="0" smtClean="0">
                <a:solidFill>
                  <a:schemeClr val="accent2"/>
                </a:solidFill>
                <a:cs typeface="+mn-cs"/>
              </a:rPr>
              <a:t>أعداد .</a:t>
            </a:r>
            <a:r>
              <a:rPr lang="ar-LY" sz="3600" b="1" dirty="0" err="1" smtClean="0">
                <a:solidFill>
                  <a:schemeClr val="accent2"/>
                </a:solidFill>
                <a:cs typeface="+mn-cs"/>
              </a:rPr>
              <a:t>د.إبتسام</a:t>
            </a:r>
            <a:r>
              <a:rPr lang="ar-LY" sz="3600" b="1" dirty="0" smtClean="0">
                <a:solidFill>
                  <a:schemeClr val="accent2"/>
                </a:solidFill>
                <a:cs typeface="+mn-cs"/>
              </a:rPr>
              <a:t> أبراهيم </a:t>
            </a:r>
            <a:r>
              <a:rPr lang="ar-LY" sz="3600" b="1" dirty="0" err="1" smtClean="0">
                <a:solidFill>
                  <a:schemeClr val="accent2"/>
                </a:solidFill>
                <a:cs typeface="+mn-cs"/>
              </a:rPr>
              <a:t>الحبيشي</a:t>
            </a:r>
            <a:endParaRPr lang="ar-LY" sz="3600" b="1" dirty="0">
              <a:solidFill>
                <a:schemeClr val="accent2"/>
              </a:solidFill>
              <a:cs typeface="+mn-cs"/>
            </a:endParaRPr>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844824"/>
            <a:ext cx="8208912"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8974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1412776"/>
            <a:ext cx="8496944" cy="2616101"/>
          </a:xfrm>
          <a:prstGeom prst="rect">
            <a:avLst/>
          </a:prstGeom>
        </p:spPr>
        <p:txBody>
          <a:bodyPr wrap="square">
            <a:spAutoFit/>
          </a:bodyPr>
          <a:lstStyle/>
          <a:p>
            <a:r>
              <a:rPr lang="ar-LY" sz="2800" dirty="0" smtClean="0"/>
              <a:t>هناك فكر سائد أيضًا يعتبر الرجل العائل الأول والأساسي للأسرة، وعليه يجب أن يحصل على </a:t>
            </a:r>
            <a:r>
              <a:rPr lang="ar-LY" sz="2800" dirty="0" smtClean="0">
                <a:solidFill>
                  <a:srgbClr val="FF0000"/>
                </a:solidFill>
              </a:rPr>
              <a:t>راتب أكبر لتغطية النفقات بغض النظر عن مدة كفاءته وتفوقه في العمل مقارنة بنظيراته من النساء،</a:t>
            </a:r>
            <a:r>
              <a:rPr lang="ar-LY" sz="2800" dirty="0" smtClean="0"/>
              <a:t> وتتفاقم تلك الفجوة كلما كان هناك تقدم في المنصب.</a:t>
            </a:r>
          </a:p>
          <a:p>
            <a:endParaRPr lang="ar-LY" sz="2800" dirty="0" smtClean="0"/>
          </a:p>
          <a:p>
            <a:endParaRPr lang="ar-LY" sz="2400" dirty="0" smtClean="0"/>
          </a:p>
        </p:txBody>
      </p:sp>
    </p:spTree>
    <p:extLst>
      <p:ext uri="{BB962C8B-B14F-4D97-AF65-F5344CB8AC3E}">
        <p14:creationId xmlns:p14="http://schemas.microsoft.com/office/powerpoint/2010/main" val="38689720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692696"/>
            <a:ext cx="8568952" cy="2677656"/>
          </a:xfrm>
          <a:prstGeom prst="rect">
            <a:avLst/>
          </a:prstGeom>
        </p:spPr>
        <p:txBody>
          <a:bodyPr wrap="square">
            <a:spAutoFit/>
          </a:bodyPr>
          <a:lstStyle/>
          <a:p>
            <a:r>
              <a:rPr lang="ar-LY" sz="2800" dirty="0">
                <a:solidFill>
                  <a:schemeClr val="accent2"/>
                </a:solidFill>
              </a:rPr>
              <a:t>كما يدّعي البعض أن النساء لا يستطعن أداء جميع الأعمال خاصة التي تحتاج إلى قوة جسمانية عالية ويضعوا على أساسه تلك الفروق غير المبررة، أما فيما يتعلق بالترقيات فإن النساء يتعرضن لتمييز واضح خاصة الأمهات، حيث يبتعد أصحاب العمل عن ترقية النساء لمناصب رفيعة رغم كفاءتهم لأنهن قد يتغيبن عن العمل في إجازة وضع أو رعاية طفل مما يؤثر على سير العمل.</a:t>
            </a:r>
          </a:p>
        </p:txBody>
      </p:sp>
    </p:spTree>
    <p:extLst>
      <p:ext uri="{BB962C8B-B14F-4D97-AF65-F5344CB8AC3E}">
        <p14:creationId xmlns:p14="http://schemas.microsoft.com/office/powerpoint/2010/main" val="70230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404664"/>
            <a:ext cx="8424936" cy="1815882"/>
          </a:xfrm>
          <a:prstGeom prst="rect">
            <a:avLst/>
          </a:prstGeom>
        </p:spPr>
        <p:txBody>
          <a:bodyPr wrap="square">
            <a:spAutoFit/>
          </a:bodyPr>
          <a:lstStyle/>
          <a:p>
            <a:r>
              <a:rPr lang="ar-LY" sz="2800" dirty="0">
                <a:solidFill>
                  <a:srgbClr val="FF0000"/>
                </a:solidFill>
              </a:rPr>
              <a:t>هذه الأسباب الوهمية بالإضافة إلى تحيز المجتمع ضد المرأة أدى إلى التقليل من عمل النساء وأهميته وعدم وجود حل آخر أمام النساء إلا القبول براتب أقل لحاجتها الماسة للعمل أو التوقف عن العمل تمامًا بسبب هذا الظلم.</a:t>
            </a:r>
          </a:p>
        </p:txBody>
      </p:sp>
      <p:sp>
        <p:nvSpPr>
          <p:cNvPr id="3" name="مستطيل 2"/>
          <p:cNvSpPr/>
          <p:nvPr/>
        </p:nvSpPr>
        <p:spPr>
          <a:xfrm>
            <a:off x="395536" y="2492896"/>
            <a:ext cx="8424936" cy="1569660"/>
          </a:xfrm>
          <a:prstGeom prst="rect">
            <a:avLst/>
          </a:prstGeom>
        </p:spPr>
        <p:txBody>
          <a:bodyPr wrap="square">
            <a:spAutoFit/>
          </a:bodyPr>
          <a:lstStyle/>
          <a:p>
            <a:r>
              <a:rPr lang="ar-LY" sz="2400" dirty="0"/>
              <a:t>عند المقارنة بين النساء أنفسهن نجد غيابًا في المساواة بين الأمهات وغير الأمهات، فالفرق في نسبة الأمهات العاملات وغير الأمهات يصل </a:t>
            </a:r>
            <a:r>
              <a:rPr lang="ar-LY" sz="2400" dirty="0">
                <a:solidFill>
                  <a:srgbClr val="FF0000"/>
                </a:solidFill>
              </a:rPr>
              <a:t>إلى 38%، </a:t>
            </a:r>
            <a:r>
              <a:rPr lang="ar-LY" sz="2400" dirty="0"/>
              <a:t>حيث تشترط الكثير من الشركات عدم زواج المرأة أو عدم وجود أطفال بغض النظر عن المستوى التعليمي والخبرة والكفاءة في العمل.</a:t>
            </a:r>
          </a:p>
        </p:txBody>
      </p:sp>
    </p:spTree>
    <p:extLst>
      <p:ext uri="{BB962C8B-B14F-4D97-AF65-F5344CB8AC3E}">
        <p14:creationId xmlns:p14="http://schemas.microsoft.com/office/powerpoint/2010/main" val="10023625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467544" y="1052736"/>
            <a:ext cx="8424936" cy="2677656"/>
          </a:xfrm>
          <a:prstGeom prst="rect">
            <a:avLst/>
          </a:prstGeom>
        </p:spPr>
        <p:txBody>
          <a:bodyPr wrap="square">
            <a:spAutoFit/>
          </a:bodyPr>
          <a:lstStyle/>
          <a:p>
            <a:r>
              <a:rPr lang="ar-LY" sz="2800" dirty="0" smtClean="0">
                <a:solidFill>
                  <a:srgbClr val="FF0000"/>
                </a:solidFill>
              </a:rPr>
              <a:t>كيف نساعد على إنهاء التمييز ضد المرأة؟</a:t>
            </a:r>
          </a:p>
          <a:p>
            <a:r>
              <a:rPr lang="ar-LY" sz="2800" dirty="0" smtClean="0"/>
              <a:t>أدت جائحة كورونا هذا العام إلى تفاقم العنف ضد المرأة خاصة العنف المنزلي أو التسريح من العمل لتراجع الاقتصاد، لذا دعت الأمم المتحدة لاتخاذ عدة خطوات لتسليط الضوء على العنف ضد المرأة والقضاء عليه، وتلك الخطوات هي:</a:t>
            </a:r>
          </a:p>
          <a:p>
            <a:endParaRPr lang="ar-LY" sz="2800" dirty="0" smtClean="0"/>
          </a:p>
        </p:txBody>
      </p:sp>
    </p:spTree>
    <p:extLst>
      <p:ext uri="{BB962C8B-B14F-4D97-AF65-F5344CB8AC3E}">
        <p14:creationId xmlns:p14="http://schemas.microsoft.com/office/powerpoint/2010/main" val="2482274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24744"/>
            <a:ext cx="8568952" cy="2523768"/>
          </a:xfrm>
          <a:prstGeom prst="rect">
            <a:avLst/>
          </a:prstGeom>
        </p:spPr>
        <p:txBody>
          <a:bodyPr wrap="square">
            <a:spAutoFit/>
          </a:bodyPr>
          <a:lstStyle/>
          <a:p>
            <a:r>
              <a:rPr lang="ar-LY" sz="2800" dirty="0">
                <a:solidFill>
                  <a:schemeClr val="accent2"/>
                </a:solidFill>
              </a:rPr>
              <a:t>الاستماع للضحايا </a:t>
            </a:r>
            <a:r>
              <a:rPr lang="ar-LY" sz="2800" dirty="0" smtClean="0">
                <a:solidFill>
                  <a:schemeClr val="accent2"/>
                </a:solidFill>
              </a:rPr>
              <a:t>وتصديقهن:</a:t>
            </a:r>
            <a:endParaRPr lang="ar-LY" sz="2800" dirty="0">
              <a:solidFill>
                <a:schemeClr val="accent2"/>
              </a:solidFill>
            </a:endParaRPr>
          </a:p>
          <a:p>
            <a:r>
              <a:rPr lang="ar-LY" sz="2800" dirty="0">
                <a:solidFill>
                  <a:schemeClr val="accent2"/>
                </a:solidFill>
              </a:rPr>
              <a:t>عندما تشارك المرأة قصة تعرضها للعنف فإنها تتخذ أول خطوة في كسر دائرة العنف، لذا يجب أن نمنحها المساحة الآمنة التي تحتاجها لإيصال صوتها ومساعدتها على إثبات حقها بشكل قانوني والحصول عليه بدلًا من إسكاتها أو التشكيك في صدق روايتها.</a:t>
            </a:r>
          </a:p>
          <a:p>
            <a:endParaRPr lang="ar-LY" dirty="0"/>
          </a:p>
        </p:txBody>
      </p:sp>
    </p:spTree>
    <p:extLst>
      <p:ext uri="{BB962C8B-B14F-4D97-AF65-F5344CB8AC3E}">
        <p14:creationId xmlns:p14="http://schemas.microsoft.com/office/powerpoint/2010/main" val="847458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04664"/>
            <a:ext cx="8640960" cy="1877437"/>
          </a:xfrm>
          <a:prstGeom prst="rect">
            <a:avLst/>
          </a:prstGeom>
        </p:spPr>
        <p:txBody>
          <a:bodyPr wrap="square">
            <a:spAutoFit/>
          </a:bodyPr>
          <a:lstStyle/>
          <a:p>
            <a:r>
              <a:rPr lang="ar-LY" sz="3200" dirty="0">
                <a:solidFill>
                  <a:schemeClr val="accent2"/>
                </a:solidFill>
              </a:rPr>
              <a:t>تعليم الأجيال </a:t>
            </a:r>
            <a:r>
              <a:rPr lang="ar-LY" sz="3200" dirty="0" smtClean="0">
                <a:solidFill>
                  <a:schemeClr val="accent2"/>
                </a:solidFill>
              </a:rPr>
              <a:t>القادمة:</a:t>
            </a:r>
            <a:endParaRPr lang="ar-LY" sz="3200" dirty="0">
              <a:solidFill>
                <a:schemeClr val="accent2"/>
              </a:solidFill>
            </a:endParaRPr>
          </a:p>
          <a:p>
            <a:r>
              <a:rPr lang="ar-LY" sz="2800" dirty="0">
                <a:solidFill>
                  <a:schemeClr val="accent2"/>
                </a:solidFill>
              </a:rPr>
              <a:t>يجب أن نبدأ مبكرًا في تنشئة الأجيال القادمة على ثقافة المساواة واحترام حقوق الإنسان وخضوع الجميع للقانون والمساءلة بشكل متساو بغض النظر عن النوع، لبناء مستقبل أفضل.</a:t>
            </a:r>
          </a:p>
        </p:txBody>
      </p:sp>
      <p:sp>
        <p:nvSpPr>
          <p:cNvPr id="3" name="مستطيل 2"/>
          <p:cNvSpPr/>
          <p:nvPr/>
        </p:nvSpPr>
        <p:spPr>
          <a:xfrm>
            <a:off x="323528" y="2492896"/>
            <a:ext cx="8640960" cy="2862322"/>
          </a:xfrm>
          <a:prstGeom prst="rect">
            <a:avLst/>
          </a:prstGeom>
        </p:spPr>
        <p:txBody>
          <a:bodyPr wrap="square">
            <a:spAutoFit/>
          </a:bodyPr>
          <a:lstStyle/>
          <a:p>
            <a:r>
              <a:rPr lang="ar-LY" sz="2800" dirty="0"/>
              <a:t>توفير خدمات الدعم </a:t>
            </a:r>
            <a:r>
              <a:rPr lang="ar-LY" sz="2800" dirty="0" smtClean="0"/>
              <a:t>المناسبة:</a:t>
            </a:r>
            <a:endParaRPr lang="ar-LY" sz="2800" dirty="0"/>
          </a:p>
          <a:p>
            <a:r>
              <a:rPr lang="ar-LY" sz="3200" dirty="0"/>
              <a:t>لكي تتحدث الضحايا دون خوف يجب توفير خطوط ساخنة وملاجئ للاستشارات وتوفير الدعم للناجيات من العنف، وضمان توفير الرعاية الأساسية لهن واتخاذ التدابير الوقائية اللازمة وتحسين تلك الخدمات باستمرار.</a:t>
            </a:r>
          </a:p>
          <a:p>
            <a:endParaRPr lang="ar-LY" sz="2400" dirty="0"/>
          </a:p>
        </p:txBody>
      </p:sp>
    </p:spTree>
    <p:extLst>
      <p:ext uri="{BB962C8B-B14F-4D97-AF65-F5344CB8AC3E}">
        <p14:creationId xmlns:p14="http://schemas.microsoft.com/office/powerpoint/2010/main" val="920847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908720"/>
            <a:ext cx="8424936" cy="2554545"/>
          </a:xfrm>
          <a:prstGeom prst="rect">
            <a:avLst/>
          </a:prstGeom>
        </p:spPr>
        <p:txBody>
          <a:bodyPr wrap="square">
            <a:spAutoFit/>
          </a:bodyPr>
          <a:lstStyle/>
          <a:p>
            <a:r>
              <a:rPr lang="ar-LY" sz="3200" dirty="0"/>
              <a:t>التعرف على علامات </a:t>
            </a:r>
            <a:r>
              <a:rPr lang="ar-LY" sz="3200" dirty="0" smtClean="0"/>
              <a:t>الإساءة:</a:t>
            </a:r>
            <a:endParaRPr lang="ar-LY" sz="3200" dirty="0"/>
          </a:p>
          <a:p>
            <a:r>
              <a:rPr lang="ar-LY" sz="3200" dirty="0"/>
              <a:t>هناك أشكال واضحة للإساءة يستطيع أي شخص التعرف عليها ويكون لها </a:t>
            </a:r>
            <a:r>
              <a:rPr lang="ar-LY" sz="3200" dirty="0">
                <a:solidFill>
                  <a:srgbClr val="FF0000"/>
                </a:solidFill>
              </a:rPr>
              <a:t>آثار جسدية ونفسية خطيرة</a:t>
            </a:r>
            <a:r>
              <a:rPr lang="ar-LY" sz="3200" dirty="0"/>
              <a:t>، لذا إذا وجدت هذه الآثار حول شخص ما فابحث عن طريقة آمنة لتقديم المساعدة والدعم اللازمين.</a:t>
            </a:r>
          </a:p>
        </p:txBody>
      </p:sp>
    </p:spTree>
    <p:extLst>
      <p:ext uri="{BB962C8B-B14F-4D97-AF65-F5344CB8AC3E}">
        <p14:creationId xmlns:p14="http://schemas.microsoft.com/office/powerpoint/2010/main" val="3876701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476672"/>
            <a:ext cx="8352928" cy="4616648"/>
          </a:xfrm>
          <a:prstGeom prst="rect">
            <a:avLst/>
          </a:prstGeom>
        </p:spPr>
        <p:txBody>
          <a:bodyPr wrap="square">
            <a:spAutoFit/>
          </a:bodyPr>
          <a:lstStyle/>
          <a:p>
            <a:endParaRPr lang="ar-LY" dirty="0" smtClean="0"/>
          </a:p>
          <a:p>
            <a:r>
              <a:rPr lang="ar-LY" sz="2800" dirty="0" smtClean="0">
                <a:solidFill>
                  <a:srgbClr val="FF0000"/>
                </a:solidFill>
              </a:rPr>
              <a:t>مواجهة ثقافة العنف والتمييز:</a:t>
            </a:r>
          </a:p>
          <a:p>
            <a:r>
              <a:rPr lang="ar-LY" sz="2800" dirty="0" smtClean="0"/>
              <a:t>عادة ما يجد هذا التمييز قبولًا مجتمعيًا وتبريرًا مستمرًا لتلك التصرفات وإلقاء اللوم على المرأة وأنها السبب فيما يحدث لها، لذا يجب أن نبدأ أولًا بتفكيك تلك الثقافة والدعوة ضد جميع السلوكيات السيئة التي تحظى بقبول مجتمعي.</a:t>
            </a:r>
          </a:p>
          <a:p>
            <a:endParaRPr lang="ar-LY" sz="2800" dirty="0" smtClean="0"/>
          </a:p>
          <a:p>
            <a:r>
              <a:rPr lang="ar-LY" sz="2800" dirty="0" smtClean="0"/>
              <a:t>عادة ما يتخذ </a:t>
            </a:r>
            <a:r>
              <a:rPr lang="ar-LY" sz="2800" dirty="0" smtClean="0">
                <a:solidFill>
                  <a:srgbClr val="FF0000"/>
                </a:solidFill>
              </a:rPr>
              <a:t>العنف أشكالًا عديدةً</a:t>
            </a:r>
            <a:r>
              <a:rPr lang="ar-LY" sz="2800" dirty="0" smtClean="0"/>
              <a:t>، لذا للمساهمة في خلق بيئة أكثر أمانًا للجميع يجدر بنا عدم التردد في اتخاذ موقف مناهض وتشجيع الآخرين على ذلك، وليبدأ كل واحد فينا بنفسه وبالتأكيد سيتبعنا الآخرون.</a:t>
            </a:r>
          </a:p>
          <a:p>
            <a:endParaRPr lang="ar-LY" sz="2400" dirty="0" smtClean="0"/>
          </a:p>
        </p:txBody>
      </p:sp>
    </p:spTree>
    <p:extLst>
      <p:ext uri="{BB962C8B-B14F-4D97-AF65-F5344CB8AC3E}">
        <p14:creationId xmlns:p14="http://schemas.microsoft.com/office/powerpoint/2010/main" val="3299068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388977"/>
            <a:ext cx="8640960" cy="3108543"/>
          </a:xfrm>
          <a:prstGeom prst="rect">
            <a:avLst/>
          </a:prstGeom>
        </p:spPr>
        <p:txBody>
          <a:bodyPr wrap="square">
            <a:spAutoFit/>
          </a:bodyPr>
          <a:lstStyle/>
          <a:p>
            <a:r>
              <a:rPr lang="ar-LY" sz="2800" dirty="0" smtClean="0">
                <a:solidFill>
                  <a:srgbClr val="FF0000"/>
                </a:solidFill>
              </a:rPr>
              <a:t>المرأة هي عصب أساسي في الشراكة </a:t>
            </a:r>
            <a:r>
              <a:rPr lang="ar-LY" sz="2800" dirty="0" smtClean="0"/>
              <a:t>مع الرجل وفي الحياة وفي جميع المجالات </a:t>
            </a:r>
            <a:r>
              <a:rPr lang="ar-LY" sz="2800" dirty="0" err="1" smtClean="0"/>
              <a:t>الإجتماعية</a:t>
            </a:r>
            <a:r>
              <a:rPr lang="ar-LY" sz="2800" dirty="0" smtClean="0"/>
              <a:t> والثقافية </a:t>
            </a:r>
            <a:r>
              <a:rPr lang="ar-LY" sz="2800" dirty="0" err="1" smtClean="0"/>
              <a:t>والإقتصادية</a:t>
            </a:r>
            <a:r>
              <a:rPr lang="ar-LY" sz="2800" dirty="0" smtClean="0"/>
              <a:t> والسياسية والإعلامية. </a:t>
            </a:r>
          </a:p>
          <a:p>
            <a:r>
              <a:rPr lang="ar-LY" sz="2800" dirty="0" smtClean="0"/>
              <a:t>المرأة ليست عدو في ساحة معركة، بل هي شريكة لتكاملية الأدوار في الحياة، لكن للأسف في </a:t>
            </a:r>
            <a:r>
              <a:rPr lang="ar-LY" sz="2800" dirty="0" err="1" smtClean="0"/>
              <a:t>الآوانة</a:t>
            </a:r>
            <a:r>
              <a:rPr lang="ar-LY" sz="2800" dirty="0" smtClean="0"/>
              <a:t> الأخيرة شهد الوطن العربي لا </a:t>
            </a:r>
            <a:r>
              <a:rPr lang="ar-LY" sz="2800" dirty="0" smtClean="0">
                <a:solidFill>
                  <a:srgbClr val="FF0000"/>
                </a:solidFill>
              </a:rPr>
              <a:t>بل العالم العنف ضد المرأة سياسيًا </a:t>
            </a:r>
            <a:r>
              <a:rPr lang="ar-LY" sz="2800" dirty="0" err="1" smtClean="0">
                <a:solidFill>
                  <a:srgbClr val="FF0000"/>
                </a:solidFill>
              </a:rPr>
              <a:t>وإنسحابها</a:t>
            </a:r>
            <a:r>
              <a:rPr lang="ar-LY" sz="2800" dirty="0" smtClean="0">
                <a:solidFill>
                  <a:srgbClr val="FF0000"/>
                </a:solidFill>
              </a:rPr>
              <a:t> من المشاركة السياسة كتهديدات والتشهير والتحرش الجنسي والمقاطعة الاجتماعية والإكراه والقتل والاغتصاب </a:t>
            </a:r>
            <a:r>
              <a:rPr lang="ar-LY" sz="2800" dirty="0" err="1" smtClean="0">
                <a:solidFill>
                  <a:srgbClr val="FF0000"/>
                </a:solidFill>
              </a:rPr>
              <a:t>والإختطاف</a:t>
            </a:r>
            <a:r>
              <a:rPr lang="ar-LY" sz="2800" dirty="0" smtClean="0">
                <a:solidFill>
                  <a:srgbClr val="FF0000"/>
                </a:solidFill>
              </a:rPr>
              <a:t> والضرب</a:t>
            </a:r>
            <a:r>
              <a:rPr lang="ar-LY" sz="2800" dirty="0"/>
              <a:t>.</a:t>
            </a:r>
            <a:r>
              <a:rPr lang="ar-LY" sz="2800" dirty="0" smtClean="0"/>
              <a:t> </a:t>
            </a:r>
            <a:endParaRPr lang="ar-LY" sz="2400" dirty="0" smtClean="0"/>
          </a:p>
        </p:txBody>
      </p:sp>
    </p:spTree>
    <p:extLst>
      <p:ext uri="{BB962C8B-B14F-4D97-AF65-F5344CB8AC3E}">
        <p14:creationId xmlns:p14="http://schemas.microsoft.com/office/powerpoint/2010/main" val="717323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836712"/>
            <a:ext cx="8280920" cy="1384995"/>
          </a:xfrm>
          <a:prstGeom prst="rect">
            <a:avLst/>
          </a:prstGeom>
        </p:spPr>
        <p:txBody>
          <a:bodyPr wrap="square">
            <a:spAutoFit/>
          </a:bodyPr>
          <a:lstStyle/>
          <a:p>
            <a:r>
              <a:rPr lang="ar-LY" sz="2800" b="1" dirty="0">
                <a:solidFill>
                  <a:schemeClr val="accent2"/>
                </a:solidFill>
              </a:rPr>
              <a:t>وأصبح تمثيل مشاركة المرأة سياسيًا في الانتخابات النيابية، المجالس البلدي، المحافظة والوزارة والأحزاب السياسية، دون الطموح علمًا بأنها تمثل نصف المجتمع</a:t>
            </a:r>
            <a:r>
              <a:rPr lang="ar-LY" sz="2800" dirty="0"/>
              <a:t>.</a:t>
            </a:r>
          </a:p>
        </p:txBody>
      </p:sp>
    </p:spTree>
    <p:extLst>
      <p:ext uri="{BB962C8B-B14F-4D97-AF65-F5344CB8AC3E}">
        <p14:creationId xmlns:p14="http://schemas.microsoft.com/office/powerpoint/2010/main" val="2442832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417442"/>
            <a:ext cx="8496944" cy="3170099"/>
          </a:xfrm>
          <a:prstGeom prst="rect">
            <a:avLst/>
          </a:prstGeom>
        </p:spPr>
        <p:txBody>
          <a:bodyPr wrap="square">
            <a:spAutoFit/>
          </a:bodyPr>
          <a:lstStyle/>
          <a:p>
            <a:r>
              <a:rPr lang="ar-LY" sz="3200" dirty="0">
                <a:solidFill>
                  <a:srgbClr val="FF0000"/>
                </a:solidFill>
              </a:rPr>
              <a:t>يعرف العنف السياسي ضد المرأة: </a:t>
            </a:r>
            <a:endParaRPr lang="ar-LY" sz="3200" dirty="0" smtClean="0">
              <a:solidFill>
                <a:srgbClr val="FF0000"/>
              </a:solidFill>
            </a:endParaRPr>
          </a:p>
          <a:p>
            <a:r>
              <a:rPr lang="ar-LY" sz="2800" dirty="0" smtClean="0"/>
              <a:t>هو </a:t>
            </a:r>
            <a:r>
              <a:rPr lang="ar-LY" sz="2800" dirty="0"/>
              <a:t>شكل من أشكال العنف الذي يمارس ضدها، عنف </a:t>
            </a:r>
            <a:r>
              <a:rPr lang="ar-LY" sz="2800" dirty="0" err="1"/>
              <a:t>ممنهج</a:t>
            </a:r>
            <a:r>
              <a:rPr lang="ar-LY" sz="2800" dirty="0"/>
              <a:t> وموجه، تُسلب المرأة حقها في التعبير عن رأيها السياسي؛ كالترشح في البرلمان، أو المجالس البلديّة أو في الأحزاب السياسية تتمثل في </a:t>
            </a:r>
            <a:r>
              <a:rPr lang="ar-LY" sz="2800" dirty="0">
                <a:solidFill>
                  <a:srgbClr val="FF0000"/>
                </a:solidFill>
              </a:rPr>
              <a:t>عدة أشكاله النفسية والجسدية والجنسية والاقتصادية والإعلامية في السياسة</a:t>
            </a:r>
            <a:r>
              <a:rPr lang="ar-LY" sz="2800" dirty="0"/>
              <a:t> مما يؤثر على </a:t>
            </a:r>
            <a:r>
              <a:rPr lang="ar-LY" sz="2800" dirty="0" err="1"/>
              <a:t>إستعدادها</a:t>
            </a:r>
            <a:r>
              <a:rPr lang="ar-LY" sz="2800" dirty="0"/>
              <a:t> وقدرتها </a:t>
            </a:r>
            <a:r>
              <a:rPr lang="ar-LY" sz="2800" dirty="0" err="1"/>
              <a:t>لإنخراط</a:t>
            </a:r>
            <a:r>
              <a:rPr lang="ar-LY" sz="2800" dirty="0"/>
              <a:t> في الحياة السياسية ويشكل انتهاكا لحقوق الإنسان والعنف أساسه التمييز القائم على الجنس.</a:t>
            </a:r>
            <a:endParaRPr lang="ar-LY" dirty="0"/>
          </a:p>
        </p:txBody>
      </p:sp>
    </p:spTree>
    <p:extLst>
      <p:ext uri="{BB962C8B-B14F-4D97-AF65-F5344CB8AC3E}">
        <p14:creationId xmlns:p14="http://schemas.microsoft.com/office/powerpoint/2010/main" val="2548610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404664"/>
            <a:ext cx="8352928" cy="2739211"/>
          </a:xfrm>
          <a:prstGeom prst="rect">
            <a:avLst/>
          </a:prstGeom>
        </p:spPr>
        <p:txBody>
          <a:bodyPr wrap="square">
            <a:spAutoFit/>
          </a:bodyPr>
          <a:lstStyle/>
          <a:p>
            <a:r>
              <a:rPr lang="ar-LY" sz="3200" dirty="0" smtClean="0"/>
              <a:t>أمثلة </a:t>
            </a:r>
            <a:r>
              <a:rPr lang="ar-LY" sz="3200" dirty="0"/>
              <a:t>على العنف </a:t>
            </a:r>
            <a:r>
              <a:rPr lang="ar-LY" sz="3200" dirty="0" smtClean="0"/>
              <a:t>السياسي </a:t>
            </a:r>
            <a:r>
              <a:rPr lang="ar-LY" sz="3200" dirty="0"/>
              <a:t>ضد </a:t>
            </a:r>
            <a:r>
              <a:rPr lang="ar-LY" sz="3200" dirty="0" err="1"/>
              <a:t>المراة</a:t>
            </a:r>
            <a:r>
              <a:rPr lang="ar-LY" sz="3200" dirty="0"/>
              <a:t> داخل </a:t>
            </a:r>
            <a:r>
              <a:rPr lang="ar-LY" sz="3200" dirty="0" smtClean="0"/>
              <a:t>الأسرة:</a:t>
            </a:r>
            <a:endParaRPr lang="ar-LY" sz="3200" dirty="0"/>
          </a:p>
          <a:p>
            <a:r>
              <a:rPr lang="ar-LY" sz="2800" dirty="0"/>
              <a:t>تساهم العلاقات العائلية في </a:t>
            </a:r>
            <a:r>
              <a:rPr lang="ar-LY" sz="2800" dirty="0">
                <a:solidFill>
                  <a:srgbClr val="FF0000"/>
                </a:solidFill>
              </a:rPr>
              <a:t>تدني مستوى المشاركة السياسية للمرأة</a:t>
            </a:r>
            <a:r>
              <a:rPr lang="ar-LY" sz="2800" dirty="0"/>
              <a:t>، إذ يمنع بعض الأقارب الذكور قريباتهم من المشاركة السياسية وهو حق دستوري كفله الدستور للمرأة </a:t>
            </a:r>
            <a:r>
              <a:rPr lang="ar-LY" sz="2800" dirty="0" err="1"/>
              <a:t>بالإنتخاب</a:t>
            </a:r>
            <a:r>
              <a:rPr lang="ar-LY" sz="2800" dirty="0"/>
              <a:t>، عندما تمنع الأسرة المرأة من الترشح للعملية الانتخابية لاعتبار هذا المنصب منوط فقط بالرجل، أو بإجبارها على التصويت لمرشح ترغب العائلة في فوزه</a:t>
            </a:r>
            <a:r>
              <a:rPr lang="ar-LY" sz="2800" dirty="0" smtClean="0"/>
              <a:t>.</a:t>
            </a:r>
          </a:p>
        </p:txBody>
      </p:sp>
    </p:spTree>
    <p:extLst>
      <p:ext uri="{BB962C8B-B14F-4D97-AF65-F5344CB8AC3E}">
        <p14:creationId xmlns:p14="http://schemas.microsoft.com/office/powerpoint/2010/main" val="346079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92696"/>
            <a:ext cx="8568952" cy="1815882"/>
          </a:xfrm>
          <a:prstGeom prst="rect">
            <a:avLst/>
          </a:prstGeom>
        </p:spPr>
        <p:txBody>
          <a:bodyPr wrap="square">
            <a:spAutoFit/>
          </a:bodyPr>
          <a:lstStyle/>
          <a:p>
            <a:r>
              <a:rPr lang="ar-LY" dirty="0"/>
              <a:t> </a:t>
            </a:r>
            <a:r>
              <a:rPr lang="ar-LY" sz="2800" dirty="0">
                <a:solidFill>
                  <a:schemeClr val="accent2"/>
                </a:solidFill>
              </a:rPr>
              <a:t>ويمارس البعض ضغوطًا عليهن باتجاه عدم الترشيح في الانتخابات العامة، ويمارس بعض الأزواج والآباء ضغوطًا على زوجاتهم وبناتهم باتجاه منح صوتهم لمرشح معين دون آخر، مما يحول المشاركة السياسية للمرأة إلى مجرد تعبئة سياسية وليس مشاركة حقيقية فاعلة.</a:t>
            </a:r>
          </a:p>
        </p:txBody>
      </p:sp>
    </p:spTree>
    <p:extLst>
      <p:ext uri="{BB962C8B-B14F-4D97-AF65-F5344CB8AC3E}">
        <p14:creationId xmlns:p14="http://schemas.microsoft.com/office/powerpoint/2010/main" val="2190352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179512" y="908720"/>
            <a:ext cx="8784976" cy="3877985"/>
          </a:xfrm>
          <a:prstGeom prst="rect">
            <a:avLst/>
          </a:prstGeom>
        </p:spPr>
        <p:txBody>
          <a:bodyPr wrap="square">
            <a:spAutoFit/>
          </a:bodyPr>
          <a:lstStyle/>
          <a:p>
            <a:endParaRPr lang="ar-LY" dirty="0" smtClean="0"/>
          </a:p>
          <a:p>
            <a:r>
              <a:rPr lang="ar-LY" sz="3200" dirty="0" smtClean="0">
                <a:solidFill>
                  <a:srgbClr val="FF0000"/>
                </a:solidFill>
              </a:rPr>
              <a:t>أمثلة على العنف السياسي ضد المرأة داخل المجتمع المدني:</a:t>
            </a:r>
          </a:p>
          <a:p>
            <a:r>
              <a:rPr lang="ar-LY" sz="2400" dirty="0" smtClean="0"/>
              <a:t> </a:t>
            </a:r>
            <a:r>
              <a:rPr lang="ar-LY" sz="2800" dirty="0" smtClean="0"/>
              <a:t>كالأحزاب السياسية والنقابات والعمالية والمهنية والمستقلة والاتحادات بوضع قيود أمام النساء للوصول للمناصب القيادية لصنع القرار، وعدم تقديم العون والمساعدة لها، </a:t>
            </a:r>
            <a:r>
              <a:rPr lang="ar-LY" sz="2800" dirty="0" smtClean="0">
                <a:solidFill>
                  <a:srgbClr val="FF0000"/>
                </a:solidFill>
              </a:rPr>
              <a:t>وبامتناع الأحزاب عن ترشيح المرأة على قوائمها الانتخابية </a:t>
            </a:r>
            <a:r>
              <a:rPr lang="ar-LY" sz="2800" dirty="0" smtClean="0"/>
              <a:t>إلا حشوة بالقائمة ونشهد حالات عزوف عن ترشح النساء في العديد من الدوائر الانتخابية ذلك لأن هناك خوف من عدم قدرتها على المنافسة وخسارتها للمقاعد البرلمانية علاوة على أن الثقافة السياسية والاجتماعية بيئة غير آمنة للنساء</a:t>
            </a:r>
            <a:r>
              <a:rPr lang="ar-LY" sz="2000" dirty="0" smtClean="0"/>
              <a:t>.</a:t>
            </a:r>
            <a:endParaRPr lang="ar-LY" dirty="0"/>
          </a:p>
        </p:txBody>
      </p:sp>
    </p:spTree>
    <p:extLst>
      <p:ext uri="{BB962C8B-B14F-4D97-AF65-F5344CB8AC3E}">
        <p14:creationId xmlns:p14="http://schemas.microsoft.com/office/powerpoint/2010/main" val="10716958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332657"/>
            <a:ext cx="8568952" cy="3385542"/>
          </a:xfrm>
          <a:prstGeom prst="rect">
            <a:avLst/>
          </a:prstGeom>
        </p:spPr>
        <p:txBody>
          <a:bodyPr wrap="square">
            <a:spAutoFit/>
          </a:bodyPr>
          <a:lstStyle/>
          <a:p>
            <a:endParaRPr lang="ar-LY" dirty="0" smtClean="0"/>
          </a:p>
          <a:p>
            <a:r>
              <a:rPr lang="ar-LY" sz="2800" dirty="0" smtClean="0">
                <a:solidFill>
                  <a:srgbClr val="FF0000"/>
                </a:solidFill>
              </a:rPr>
              <a:t>من </a:t>
            </a:r>
            <a:r>
              <a:rPr lang="ar-LY" sz="2800" dirty="0" err="1" smtClean="0">
                <a:solidFill>
                  <a:srgbClr val="FF0000"/>
                </a:solidFill>
              </a:rPr>
              <a:t>أكبرالتحديات</a:t>
            </a:r>
            <a:r>
              <a:rPr lang="ar-LY" sz="2800" dirty="0" smtClean="0">
                <a:solidFill>
                  <a:srgbClr val="FF0000"/>
                </a:solidFill>
              </a:rPr>
              <a:t> التي تواجه المرأة سياسيًا قلة مشاركتها وممارستها وتمثيلها سياسيًا. </a:t>
            </a:r>
          </a:p>
          <a:p>
            <a:r>
              <a:rPr lang="ar-LY" sz="2800" dirty="0" smtClean="0"/>
              <a:t>أمثلة النظام الأبوي التقليدي والثقافة الذكورية والقوالب </a:t>
            </a:r>
            <a:r>
              <a:rPr lang="ar-LY" sz="2800" dirty="0" err="1" smtClean="0"/>
              <a:t>التمطية</a:t>
            </a:r>
            <a:r>
              <a:rPr lang="ar-LY" sz="2800" dirty="0" smtClean="0"/>
              <a:t> والمعتقدات المغلوطة أن المرأة غير مؤهلة للعمل في المناصب القيادية السياسية.</a:t>
            </a:r>
          </a:p>
          <a:p>
            <a:r>
              <a:rPr lang="ar-LY" sz="2800" dirty="0" smtClean="0"/>
              <a:t> </a:t>
            </a:r>
            <a:r>
              <a:rPr lang="ar-LY" sz="2800" dirty="0" smtClean="0">
                <a:solidFill>
                  <a:srgbClr val="FF0000"/>
                </a:solidFill>
              </a:rPr>
              <a:t>أن </a:t>
            </a:r>
            <a:r>
              <a:rPr lang="ar-LY" sz="2800" dirty="0" err="1" smtClean="0">
                <a:solidFill>
                  <a:srgbClr val="FF0000"/>
                </a:solidFill>
              </a:rPr>
              <a:t>المراة</a:t>
            </a:r>
            <a:r>
              <a:rPr lang="ar-LY" sz="2800" dirty="0" smtClean="0">
                <a:solidFill>
                  <a:srgbClr val="FF0000"/>
                </a:solidFill>
              </a:rPr>
              <a:t> كائن </a:t>
            </a:r>
            <a:r>
              <a:rPr lang="ar-LY" sz="2800" dirty="0" err="1" smtClean="0">
                <a:solidFill>
                  <a:srgbClr val="FF0000"/>
                </a:solidFill>
              </a:rPr>
              <a:t>ضعيق</a:t>
            </a:r>
            <a:r>
              <a:rPr lang="ar-LY" sz="2800" dirty="0" smtClean="0">
                <a:solidFill>
                  <a:srgbClr val="FF0000"/>
                </a:solidFill>
              </a:rPr>
              <a:t> والرجل اقدر على تحمل الأعباء .</a:t>
            </a:r>
          </a:p>
          <a:p>
            <a:r>
              <a:rPr lang="ar-LY" sz="2800" dirty="0" smtClean="0"/>
              <a:t>وأيضا الخوف من خوضها لعملية الانتخابية، فالحملات الانتخابية مكلفة تحتاج إلى تمويل.</a:t>
            </a:r>
          </a:p>
        </p:txBody>
      </p:sp>
    </p:spTree>
    <p:extLst>
      <p:ext uri="{BB962C8B-B14F-4D97-AF65-F5344CB8AC3E}">
        <p14:creationId xmlns:p14="http://schemas.microsoft.com/office/powerpoint/2010/main" val="12873043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5536" y="764705"/>
            <a:ext cx="8496944" cy="3539430"/>
          </a:xfrm>
          <a:prstGeom prst="rect">
            <a:avLst/>
          </a:prstGeom>
        </p:spPr>
        <p:txBody>
          <a:bodyPr wrap="square">
            <a:spAutoFit/>
          </a:bodyPr>
          <a:lstStyle/>
          <a:p>
            <a:r>
              <a:rPr lang="ar-LY" sz="2800" dirty="0">
                <a:solidFill>
                  <a:srgbClr val="FF0000"/>
                </a:solidFill>
              </a:rPr>
              <a:t>يجدر للانتباه أن العنف الانتخابي التي تتعرض خلال الحملات الانتخابية ان كان في الشارع او اللقاءات الجماهيرية وإن تربعت في قبة البرلمان تتعرض للتنمر على المواقع شبكات التواصل الاجتماعي وهي عرضة اكثر من الرجل والتهديدات والتشهير والتحرش الجنسي والإكراه والقتل والاغتصاب والخوف من التعبير عن رأيها ومواقفها، مما يترتب انسحابها من الحياة السياسية ويوثر سلبا، والنظام الكوتا في الوقت الراهن هي ميزة ايجابية للمرأة لكن على المدى البعيد لا يحقق العدالة </a:t>
            </a:r>
            <a:r>
              <a:rPr lang="ar-LY" sz="2800" dirty="0" err="1">
                <a:solidFill>
                  <a:srgbClr val="FF0000"/>
                </a:solidFill>
              </a:rPr>
              <a:t>الإجتماعية</a:t>
            </a:r>
            <a:r>
              <a:rPr lang="ar-LY" sz="2800" dirty="0">
                <a:solidFill>
                  <a:srgbClr val="FF0000"/>
                </a:solidFill>
              </a:rPr>
              <a:t> وتكافؤ الفرص.</a:t>
            </a:r>
          </a:p>
        </p:txBody>
      </p:sp>
    </p:spTree>
    <p:extLst>
      <p:ext uri="{BB962C8B-B14F-4D97-AF65-F5344CB8AC3E}">
        <p14:creationId xmlns:p14="http://schemas.microsoft.com/office/powerpoint/2010/main" val="18745508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ملف العنف الموجه ضد المراءة">
  <a:themeElements>
    <a:clrScheme name="ملتقى">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زوايا">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زوايا">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ملف العنف الموجه ضد المراءة</Template>
  <TotalTime>17</TotalTime>
  <Words>956</Words>
  <Application>Microsoft Office PowerPoint</Application>
  <PresentationFormat>عرض على الشاشة (3:4)‏</PresentationFormat>
  <Paragraphs>37</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ملف العنف الموجه ضد المراءة</vt:lpstr>
      <vt:lpstr>ظاهرة العنف السياسي ضد المرأة أعداد .د.إبتسام أبراهيم الحبيشي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العنف السياسي والمؤسسي ضد المرأة أعداد.د.إبتسام إبراهيم الحبيشي</dc:title>
  <dc:creator>Maher</dc:creator>
  <cp:lastModifiedBy>Maher</cp:lastModifiedBy>
  <cp:revision>3</cp:revision>
  <dcterms:created xsi:type="dcterms:W3CDTF">2022-06-08T22:43:23Z</dcterms:created>
  <dcterms:modified xsi:type="dcterms:W3CDTF">2022-06-09T06:31:12Z</dcterms:modified>
</cp:coreProperties>
</file>