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371" r:id="rId2"/>
    <p:sldId id="372" r:id="rId3"/>
    <p:sldId id="495" r:id="rId4"/>
    <p:sldId id="373" r:id="rId5"/>
    <p:sldId id="374" r:id="rId6"/>
    <p:sldId id="496" r:id="rId7"/>
    <p:sldId id="375" r:id="rId8"/>
    <p:sldId id="497" r:id="rId9"/>
    <p:sldId id="376" r:id="rId10"/>
    <p:sldId id="377" r:id="rId11"/>
    <p:sldId id="378" r:id="rId12"/>
    <p:sldId id="379" r:id="rId13"/>
    <p:sldId id="380" r:id="rId14"/>
    <p:sldId id="381" r:id="rId15"/>
    <p:sldId id="382" r:id="rId16"/>
    <p:sldId id="490" r:id="rId17"/>
    <p:sldId id="383" r:id="rId18"/>
    <p:sldId id="499" r:id="rId19"/>
  </p:sldIdLst>
  <p:sldSz cx="9144000" cy="6858000" type="screen4x3"/>
  <p:notesSz cx="6858000" cy="9144000"/>
  <p:defaultTextStyle>
    <a:defPPr>
      <a:defRPr lang="ar-LY"/>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80706" autoAdjust="0"/>
    <p:restoredTop sz="94660"/>
  </p:normalViewPr>
  <p:slideViewPr>
    <p:cSldViewPr>
      <p:cViewPr>
        <p:scale>
          <a:sx n="60" d="100"/>
          <a:sy n="60" d="100"/>
        </p:scale>
        <p:origin x="-1506" y="-48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299B13AF-F8EE-4566-9150-B03422E88D6C}" type="datetimeFigureOut">
              <a:rPr lang="ar-LY" smtClean="0"/>
              <a:t>09/11/1443</a:t>
            </a:fld>
            <a:endParaRPr lang="ar-LY"/>
          </a:p>
        </p:txBody>
      </p:sp>
      <p:sp>
        <p:nvSpPr>
          <p:cNvPr id="5" name="Footer Placeholder 4"/>
          <p:cNvSpPr>
            <a:spLocks noGrp="1"/>
          </p:cNvSpPr>
          <p:nvPr>
            <p:ph type="ftr" sz="quarter" idx="11"/>
          </p:nvPr>
        </p:nvSpPr>
        <p:spPr/>
        <p:txBody>
          <a:bodyPr/>
          <a:lstStyle/>
          <a:p>
            <a:endParaRPr lang="ar-LY"/>
          </a:p>
        </p:txBody>
      </p:sp>
      <p:sp>
        <p:nvSpPr>
          <p:cNvPr id="6" name="Slide Number Placeholder 5"/>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99B13AF-F8EE-4566-9150-B03422E88D6C}" type="datetimeFigureOut">
              <a:rPr lang="ar-LY" smtClean="0"/>
              <a:t>09/11/1443</a:t>
            </a:fld>
            <a:endParaRPr lang="ar-LY"/>
          </a:p>
        </p:txBody>
      </p:sp>
      <p:sp>
        <p:nvSpPr>
          <p:cNvPr id="5" name="Footer Placeholder 4"/>
          <p:cNvSpPr>
            <a:spLocks noGrp="1"/>
          </p:cNvSpPr>
          <p:nvPr>
            <p:ph type="ftr" sz="quarter" idx="11"/>
          </p:nvPr>
        </p:nvSpPr>
        <p:spPr/>
        <p:txBody>
          <a:bodyPr/>
          <a:lstStyle/>
          <a:p>
            <a:endParaRPr lang="ar-LY"/>
          </a:p>
        </p:txBody>
      </p:sp>
      <p:sp>
        <p:nvSpPr>
          <p:cNvPr id="6" name="Slide Number Placeholder 5"/>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99B13AF-F8EE-4566-9150-B03422E88D6C}" type="datetimeFigureOut">
              <a:rPr lang="ar-LY" smtClean="0"/>
              <a:t>09/11/1443</a:t>
            </a:fld>
            <a:endParaRPr lang="ar-LY"/>
          </a:p>
        </p:txBody>
      </p:sp>
      <p:sp>
        <p:nvSpPr>
          <p:cNvPr id="5" name="Footer Placeholder 4"/>
          <p:cNvSpPr>
            <a:spLocks noGrp="1"/>
          </p:cNvSpPr>
          <p:nvPr>
            <p:ph type="ftr" sz="quarter" idx="11"/>
          </p:nvPr>
        </p:nvSpPr>
        <p:spPr/>
        <p:txBody>
          <a:bodyPr/>
          <a:lstStyle/>
          <a:p>
            <a:endParaRPr lang="ar-LY"/>
          </a:p>
        </p:txBody>
      </p:sp>
      <p:sp>
        <p:nvSpPr>
          <p:cNvPr id="6" name="Slide Number Placeholder 5"/>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299B13AF-F8EE-4566-9150-B03422E88D6C}" type="datetimeFigureOut">
              <a:rPr lang="ar-LY" smtClean="0"/>
              <a:t>09/11/1443</a:t>
            </a:fld>
            <a:endParaRPr lang="ar-LY"/>
          </a:p>
        </p:txBody>
      </p:sp>
      <p:sp>
        <p:nvSpPr>
          <p:cNvPr id="5" name="Footer Placeholder 4"/>
          <p:cNvSpPr>
            <a:spLocks noGrp="1"/>
          </p:cNvSpPr>
          <p:nvPr>
            <p:ph type="ftr" sz="quarter" idx="11"/>
          </p:nvPr>
        </p:nvSpPr>
        <p:spPr/>
        <p:txBody>
          <a:bodyPr/>
          <a:lstStyle/>
          <a:p>
            <a:endParaRPr lang="ar-LY"/>
          </a:p>
        </p:txBody>
      </p:sp>
      <p:sp>
        <p:nvSpPr>
          <p:cNvPr id="6" name="Slide Number Placeholder 5"/>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ar-SA" smtClean="0"/>
              <a:t>انقر لتحرير نمط العنوان الرئيسي</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ar-SA" smtClean="0"/>
              <a:t>انقر لتحرير أنماط النص الرئيسي</a:t>
            </a:r>
          </a:p>
        </p:txBody>
      </p:sp>
      <p:sp>
        <p:nvSpPr>
          <p:cNvPr id="4" name="Date Placeholder 3"/>
          <p:cNvSpPr>
            <a:spLocks noGrp="1"/>
          </p:cNvSpPr>
          <p:nvPr>
            <p:ph type="dt" sz="half" idx="10"/>
          </p:nvPr>
        </p:nvSpPr>
        <p:spPr/>
        <p:txBody>
          <a:bodyPr/>
          <a:lstStyle/>
          <a:p>
            <a:fld id="{299B13AF-F8EE-4566-9150-B03422E88D6C}" type="datetimeFigureOut">
              <a:rPr lang="ar-LY" smtClean="0"/>
              <a:t>09/11/1443</a:t>
            </a:fld>
            <a:endParaRPr lang="ar-LY"/>
          </a:p>
        </p:txBody>
      </p:sp>
      <p:sp>
        <p:nvSpPr>
          <p:cNvPr id="5" name="Footer Placeholder 4"/>
          <p:cNvSpPr>
            <a:spLocks noGrp="1"/>
          </p:cNvSpPr>
          <p:nvPr>
            <p:ph type="ftr" sz="quarter" idx="11"/>
          </p:nvPr>
        </p:nvSpPr>
        <p:spPr/>
        <p:txBody>
          <a:bodyPr/>
          <a:lstStyle/>
          <a:p>
            <a:endParaRPr lang="ar-LY"/>
          </a:p>
        </p:txBody>
      </p:sp>
      <p:sp>
        <p:nvSpPr>
          <p:cNvPr id="6" name="Slide Number Placeholder 5"/>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299B13AF-F8EE-4566-9150-B03422E88D6C}" type="datetimeFigureOut">
              <a:rPr lang="ar-LY" smtClean="0"/>
              <a:t>09/11/1443</a:t>
            </a:fld>
            <a:endParaRPr lang="ar-LY"/>
          </a:p>
        </p:txBody>
      </p:sp>
      <p:sp>
        <p:nvSpPr>
          <p:cNvPr id="6" name="Footer Placeholder 5"/>
          <p:cNvSpPr>
            <a:spLocks noGrp="1"/>
          </p:cNvSpPr>
          <p:nvPr>
            <p:ph type="ftr" sz="quarter" idx="11"/>
          </p:nvPr>
        </p:nvSpPr>
        <p:spPr/>
        <p:txBody>
          <a:bodyPr/>
          <a:lstStyle/>
          <a:p>
            <a:endParaRPr lang="ar-LY"/>
          </a:p>
        </p:txBody>
      </p:sp>
      <p:sp>
        <p:nvSpPr>
          <p:cNvPr id="7" name="Slide Number Placeholder 6"/>
          <p:cNvSpPr>
            <a:spLocks noGrp="1"/>
          </p:cNvSpPr>
          <p:nvPr>
            <p:ph type="sldNum" sz="quarter" idx="12"/>
          </p:nvPr>
        </p:nvSpPr>
        <p:spPr/>
        <p:txBody>
          <a:bodyPr/>
          <a:lstStyle/>
          <a:p>
            <a:fld id="{A9474538-4A3D-4474-BF6B-BCDC743BEEF2}" type="slidenum">
              <a:rPr lang="ar-LY" smtClean="0"/>
              <a:t>‹#›</a:t>
            </a:fld>
            <a:endParaRPr lang="ar-LY"/>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ar-SA" smtClean="0"/>
              <a:t>انقر لتحرير أنماط النص الرئيسي</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ar-SA" smtClean="0"/>
              <a:t>انقر لتحرير أنماط النص الرئيسي</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299B13AF-F8EE-4566-9150-B03422E88D6C}" type="datetimeFigureOut">
              <a:rPr lang="ar-LY" smtClean="0"/>
              <a:t>09/11/1443</a:t>
            </a:fld>
            <a:endParaRPr lang="ar-LY"/>
          </a:p>
        </p:txBody>
      </p:sp>
      <p:sp>
        <p:nvSpPr>
          <p:cNvPr id="8" name="Footer Placeholder 7"/>
          <p:cNvSpPr>
            <a:spLocks noGrp="1"/>
          </p:cNvSpPr>
          <p:nvPr>
            <p:ph type="ftr" sz="quarter" idx="11"/>
          </p:nvPr>
        </p:nvSpPr>
        <p:spPr/>
        <p:txBody>
          <a:bodyPr/>
          <a:lstStyle/>
          <a:p>
            <a:endParaRPr lang="ar-LY"/>
          </a:p>
        </p:txBody>
      </p:sp>
      <p:sp>
        <p:nvSpPr>
          <p:cNvPr id="9" name="Slide Number Placeholder 8"/>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299B13AF-F8EE-4566-9150-B03422E88D6C}" type="datetimeFigureOut">
              <a:rPr lang="ar-LY" smtClean="0"/>
              <a:t>09/11/1443</a:t>
            </a:fld>
            <a:endParaRPr lang="ar-LY"/>
          </a:p>
        </p:txBody>
      </p:sp>
      <p:sp>
        <p:nvSpPr>
          <p:cNvPr id="4" name="Footer Placeholder 3"/>
          <p:cNvSpPr>
            <a:spLocks noGrp="1"/>
          </p:cNvSpPr>
          <p:nvPr>
            <p:ph type="ftr" sz="quarter" idx="11"/>
          </p:nvPr>
        </p:nvSpPr>
        <p:spPr/>
        <p:txBody>
          <a:bodyPr/>
          <a:lstStyle/>
          <a:p>
            <a:endParaRPr lang="ar-LY"/>
          </a:p>
        </p:txBody>
      </p:sp>
      <p:sp>
        <p:nvSpPr>
          <p:cNvPr id="5" name="Slide Number Placeholder 4"/>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9B13AF-F8EE-4566-9150-B03422E88D6C}" type="datetimeFigureOut">
              <a:rPr lang="ar-LY" smtClean="0"/>
              <a:t>09/11/1443</a:t>
            </a:fld>
            <a:endParaRPr lang="ar-LY"/>
          </a:p>
        </p:txBody>
      </p:sp>
      <p:sp>
        <p:nvSpPr>
          <p:cNvPr id="3" name="Footer Placeholder 2"/>
          <p:cNvSpPr>
            <a:spLocks noGrp="1"/>
          </p:cNvSpPr>
          <p:nvPr>
            <p:ph type="ftr" sz="quarter" idx="11"/>
          </p:nvPr>
        </p:nvSpPr>
        <p:spPr/>
        <p:txBody>
          <a:bodyPr/>
          <a:lstStyle/>
          <a:p>
            <a:endParaRPr lang="ar-LY"/>
          </a:p>
        </p:txBody>
      </p:sp>
      <p:sp>
        <p:nvSpPr>
          <p:cNvPr id="4" name="Slide Number Placeholder 3"/>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ar-SA" smtClean="0"/>
              <a:t>انقر لتحرير نمط العنوان الرئيسي</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ar-SA" smtClean="0"/>
              <a:t>انقر لتحرير أنماط النص الرئيسي</a:t>
            </a:r>
          </a:p>
        </p:txBody>
      </p:sp>
      <p:sp>
        <p:nvSpPr>
          <p:cNvPr id="5" name="Date Placeholder 4"/>
          <p:cNvSpPr>
            <a:spLocks noGrp="1"/>
          </p:cNvSpPr>
          <p:nvPr>
            <p:ph type="dt" sz="half" idx="10"/>
          </p:nvPr>
        </p:nvSpPr>
        <p:spPr/>
        <p:txBody>
          <a:bodyPr/>
          <a:lstStyle/>
          <a:p>
            <a:fld id="{299B13AF-F8EE-4566-9150-B03422E88D6C}" type="datetimeFigureOut">
              <a:rPr lang="ar-LY" smtClean="0"/>
              <a:t>09/11/1443</a:t>
            </a:fld>
            <a:endParaRPr lang="ar-LY"/>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ar-LY"/>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A9474538-4A3D-4474-BF6B-BCDC743BEEF2}" type="slidenum">
              <a:rPr lang="ar-LY" smtClean="0"/>
              <a:t>‹#›</a:t>
            </a:fld>
            <a:endParaRPr lang="ar-L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ar-SA" smtClean="0"/>
              <a:t>انقر فوق الأيقونة لإضافة صورة</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299B13AF-F8EE-4566-9150-B03422E88D6C}" type="datetimeFigureOut">
              <a:rPr lang="ar-LY" smtClean="0"/>
              <a:t>09/11/1443</a:t>
            </a:fld>
            <a:endParaRPr lang="ar-LY"/>
          </a:p>
        </p:txBody>
      </p:sp>
      <p:sp>
        <p:nvSpPr>
          <p:cNvPr id="6" name="Footer Placeholder 5"/>
          <p:cNvSpPr>
            <a:spLocks noGrp="1"/>
          </p:cNvSpPr>
          <p:nvPr>
            <p:ph type="ftr" sz="quarter" idx="11"/>
          </p:nvPr>
        </p:nvSpPr>
        <p:spPr/>
        <p:txBody>
          <a:bodyPr/>
          <a:lstStyle/>
          <a:p>
            <a:endParaRPr lang="ar-LY"/>
          </a:p>
        </p:txBody>
      </p:sp>
      <p:sp>
        <p:nvSpPr>
          <p:cNvPr id="7" name="Slide Number Placeholder 6"/>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299B13AF-F8EE-4566-9150-B03422E88D6C}" type="datetimeFigureOut">
              <a:rPr lang="ar-LY" smtClean="0"/>
              <a:t>09/11/1443</a:t>
            </a:fld>
            <a:endParaRPr lang="ar-LY"/>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ar-LY"/>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A9474538-4A3D-4474-BF6B-BCDC743BEEF2}" type="slidenum">
              <a:rPr lang="ar-LY" smtClean="0"/>
              <a:t>‹#›</a:t>
            </a:fld>
            <a:endParaRPr lang="ar-LY"/>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1"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r" defTabSz="914400" rtl="1"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620688"/>
            <a:ext cx="8208912" cy="1723549"/>
          </a:xfrm>
          <a:prstGeom prst="rect">
            <a:avLst/>
          </a:prstGeom>
        </p:spPr>
        <p:txBody>
          <a:bodyPr wrap="square">
            <a:spAutoFit/>
          </a:bodyPr>
          <a:lstStyle/>
          <a:p>
            <a:pPr algn="ctr"/>
            <a:r>
              <a:rPr lang="ar-LY" sz="4800" dirty="0"/>
              <a:t>قانون العنف الدولي ضد </a:t>
            </a:r>
            <a:r>
              <a:rPr lang="ar-LY" sz="4800" dirty="0" smtClean="0"/>
              <a:t>المرأة</a:t>
            </a:r>
          </a:p>
          <a:p>
            <a:pPr algn="ctr"/>
            <a:r>
              <a:rPr lang="ar-LY" sz="4000" dirty="0" err="1" smtClean="0"/>
              <a:t>أعداد.د.إبتسام</a:t>
            </a:r>
            <a:r>
              <a:rPr lang="ar-LY" sz="4000" dirty="0" smtClean="0"/>
              <a:t> إبراهيم </a:t>
            </a:r>
            <a:r>
              <a:rPr lang="ar-LY" sz="4000" dirty="0" err="1" smtClean="0"/>
              <a:t>الحبيشي</a:t>
            </a:r>
            <a:endParaRPr lang="ar-LY" dirty="0"/>
          </a:p>
          <a:p>
            <a:endParaRPr lang="ar-LY"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060848"/>
            <a:ext cx="8424936" cy="2880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06874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476672"/>
            <a:ext cx="8280920" cy="3108543"/>
          </a:xfrm>
          <a:prstGeom prst="rect">
            <a:avLst/>
          </a:prstGeom>
        </p:spPr>
        <p:txBody>
          <a:bodyPr wrap="square">
            <a:spAutoFit/>
          </a:bodyPr>
          <a:lstStyle/>
          <a:p>
            <a:r>
              <a:rPr lang="ar-LY" sz="2800" dirty="0">
                <a:solidFill>
                  <a:srgbClr val="FF0000"/>
                </a:solidFill>
              </a:rPr>
              <a:t>استمرّ التحالف بإدراج عناصر مشروع القانون الأخرى، وفي عام 2012م تمّ التوجّه نحو وضع </a:t>
            </a:r>
            <a:r>
              <a:rPr lang="ar-LY" sz="2800" dirty="0"/>
              <a:t>استراتيجية </a:t>
            </a:r>
            <a:r>
              <a:rPr lang="ar-LY" sz="2800" dirty="0">
                <a:solidFill>
                  <a:srgbClr val="FF0000"/>
                </a:solidFill>
              </a:rPr>
              <a:t>تشمل العديد من القطاعات بشأن العنف ضد المرأة، وكان لتلك </a:t>
            </a:r>
            <a:r>
              <a:rPr lang="ar-LY" sz="2800" dirty="0"/>
              <a:t>الاستراتيجية دوراً مهمّاً في إيجاد نهج مشترك بين الوكالات يهدف إلى تعزيز الجهود المبذولة وتنسيقها معاً، ثمّ أصدرت إدارة الولايات المتّحدة استراتيجية</a:t>
            </a:r>
            <a:r>
              <a:rPr lang="ar-LY" sz="2800" dirty="0">
                <a:solidFill>
                  <a:srgbClr val="FF0000"/>
                </a:solidFill>
              </a:rPr>
              <a:t> للتصدّي للعنف ضد النساء والفتيات ومنعه تماماً في كافّة أنحاء العالم في شهر آب/أغسطس من عام 2012م، وذلك وفق أمرٍ تنفيذيّ.</a:t>
            </a:r>
          </a:p>
        </p:txBody>
      </p:sp>
    </p:spTree>
    <p:extLst>
      <p:ext uri="{BB962C8B-B14F-4D97-AF65-F5344CB8AC3E}">
        <p14:creationId xmlns:p14="http://schemas.microsoft.com/office/powerpoint/2010/main" val="35301494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476672"/>
            <a:ext cx="8424936" cy="2985433"/>
          </a:xfrm>
          <a:prstGeom prst="rect">
            <a:avLst/>
          </a:prstGeom>
        </p:spPr>
        <p:txBody>
          <a:bodyPr wrap="square">
            <a:spAutoFit/>
          </a:bodyPr>
          <a:lstStyle/>
          <a:p>
            <a:r>
              <a:rPr lang="ar-LY" sz="2800" dirty="0"/>
              <a:t>الكونغرس رقم 113 بعد إصدار الاستراتيجية من قِبل إدارة الولايات المتّحدة، تمّ السعي إلى تدوين تلك الاستراتيجية من قِبل التحالف وأعضاء الكونغرس، وإعادة تقديم مشروع قانون العنف الدولي ضد المرأة وفقاً للاستراتيجية الجديدة، وخلال تلك الفترة تمّ الاهتمام بتثقيف الأعضاء وعامّة الناس حول قضية العنف وأهمية منعه والتصدّي له من أجل تحقيق التنمية والسياسة الخارجية</a:t>
            </a:r>
            <a:r>
              <a:rPr lang="ar-LY" sz="2800" dirty="0" smtClean="0"/>
              <a:t>.</a:t>
            </a:r>
          </a:p>
          <a:p>
            <a:endParaRPr lang="ar-LY" sz="2000" dirty="0"/>
          </a:p>
        </p:txBody>
      </p:sp>
    </p:spTree>
    <p:extLst>
      <p:ext uri="{BB962C8B-B14F-4D97-AF65-F5344CB8AC3E}">
        <p14:creationId xmlns:p14="http://schemas.microsoft.com/office/powerpoint/2010/main" val="1009405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476672"/>
            <a:ext cx="8424936" cy="3970318"/>
          </a:xfrm>
          <a:prstGeom prst="rect">
            <a:avLst/>
          </a:prstGeom>
        </p:spPr>
        <p:txBody>
          <a:bodyPr wrap="square">
            <a:spAutoFit/>
          </a:bodyPr>
          <a:lstStyle/>
          <a:p>
            <a:r>
              <a:rPr lang="ar-LY" sz="2800" dirty="0"/>
              <a:t>الكونغرس رقم 114 حاول أعضاء الكونغرس والتحالف في هذا المؤتمر إعادة تقديم مشروع قانون العنف الدولي ضد المرأة مرّة أخرى، وبهدف رئيسي هو تدوين الاستراتيجية، لذا قُدّم مشروع القانون في مجلسيّ الشيوخ والنواب في عام 2015م من قِبل عدد من الأعضاء، ثمّ أُحيل بعد ذلك إلى لجنة الشؤون الخارجية، </a:t>
            </a:r>
            <a:r>
              <a:rPr lang="ar-LY" sz="2800" dirty="0">
                <a:solidFill>
                  <a:srgbClr val="FF0000"/>
                </a:solidFill>
              </a:rPr>
              <a:t>وقد دُوّنت الاستراتيجية كجزء من مشروع قانون تفويض الدولة في مجلس الشيوخ الأمريكي في عام 2016م</a:t>
            </a:r>
            <a:r>
              <a:rPr lang="ar-LY" sz="2800" dirty="0"/>
              <a:t>، ولكن إلى ذلك الوقت لم تدخل تلك الأحكام في نسخة مشروع القانون النهائية، إلى أن أصبح قانوناً في شهر كانون الأول/ديسمبر عام 2016م.</a:t>
            </a:r>
          </a:p>
        </p:txBody>
      </p:sp>
    </p:spTree>
    <p:extLst>
      <p:ext uri="{BB962C8B-B14F-4D97-AF65-F5344CB8AC3E}">
        <p14:creationId xmlns:p14="http://schemas.microsoft.com/office/powerpoint/2010/main" val="1708970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751344"/>
            <a:ext cx="8496944" cy="4031873"/>
          </a:xfrm>
          <a:prstGeom prst="rect">
            <a:avLst/>
          </a:prstGeom>
        </p:spPr>
        <p:txBody>
          <a:bodyPr wrap="square">
            <a:spAutoFit/>
          </a:bodyPr>
          <a:lstStyle/>
          <a:p>
            <a:r>
              <a:rPr lang="ar-LY" sz="3200" dirty="0">
                <a:solidFill>
                  <a:srgbClr val="FF0000"/>
                </a:solidFill>
              </a:rPr>
              <a:t>الأهداف الرئيسية لقانون العُنف الدَّولي ضِدَّ المرأة يهدف قانون العُنف الدولي ضِدَّ المرأة إلى العديد من الأمور، ومنها ما </a:t>
            </a:r>
            <a:r>
              <a:rPr lang="ar-LY" sz="3200" dirty="0" smtClean="0">
                <a:solidFill>
                  <a:srgbClr val="FF0000"/>
                </a:solidFill>
              </a:rPr>
              <a:t>يأتي: </a:t>
            </a:r>
          </a:p>
          <a:p>
            <a:r>
              <a:rPr lang="ar-LY" sz="2400" dirty="0" smtClean="0"/>
              <a:t>- دعم </a:t>
            </a:r>
            <a:r>
              <a:rPr lang="ar-LY" sz="2400" dirty="0"/>
              <a:t>القطاعات القانونيّة، والصحيّة، والإنسانيّة، والاجتماعيّة، والاقتصادية، واتّباع أفضل الممارسات فيها من أجل التصدّي للعنف ضدّ المرأة بشكل شامل</a:t>
            </a:r>
            <a:r>
              <a:rPr lang="ar-LY" sz="2400" dirty="0" smtClean="0"/>
              <a:t>.</a:t>
            </a:r>
          </a:p>
          <a:p>
            <a:r>
              <a:rPr lang="ar-LY" sz="2400" dirty="0" smtClean="0"/>
              <a:t> - محاربة </a:t>
            </a:r>
            <a:r>
              <a:rPr lang="ar-LY" sz="2400" dirty="0"/>
              <a:t>الفقر والتخفيف من حدّته، والاستثمار في النساء من أجل زيادة فعالية المساعدات الخارجية </a:t>
            </a:r>
            <a:r>
              <a:rPr lang="ar-LY" sz="2400" dirty="0" smtClean="0"/>
              <a:t>.</a:t>
            </a:r>
          </a:p>
          <a:p>
            <a:r>
              <a:rPr lang="ar-LY" sz="2400" dirty="0" smtClean="0"/>
              <a:t> - الحدّ </a:t>
            </a:r>
            <a:r>
              <a:rPr lang="ar-LY" sz="2400" dirty="0"/>
              <a:t>من المشاكل الاجتماعيّة بهدف تعزيز الأمن. منع العنف، ودعم الناجين منه، ومحاسبة مرتكبيه</a:t>
            </a:r>
            <a:r>
              <a:rPr lang="ar-LY" sz="2400" dirty="0" smtClean="0"/>
              <a:t>.</a:t>
            </a:r>
          </a:p>
          <a:p>
            <a:r>
              <a:rPr lang="ar-LY" sz="2400" dirty="0" smtClean="0"/>
              <a:t> - مكافحة </a:t>
            </a:r>
            <a:r>
              <a:rPr lang="ar-LY" sz="2400" dirty="0"/>
              <a:t>العنف ضد المرأة ضمن عددٍ من الدول التي يتمّ اختيارها وفقاً لوجود حالات عنف فيها بنسبٍ مرتفعة، وذلك بالاعتماد على استراتيجية مناسبة</a:t>
            </a:r>
            <a:r>
              <a:rPr lang="ar-LY" dirty="0" smtClean="0"/>
              <a:t>.</a:t>
            </a:r>
            <a:endParaRPr lang="ar-LY" dirty="0"/>
          </a:p>
        </p:txBody>
      </p:sp>
    </p:spTree>
    <p:extLst>
      <p:ext uri="{BB962C8B-B14F-4D97-AF65-F5344CB8AC3E}">
        <p14:creationId xmlns:p14="http://schemas.microsoft.com/office/powerpoint/2010/main" val="21277276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548680"/>
            <a:ext cx="8568952" cy="3539430"/>
          </a:xfrm>
          <a:prstGeom prst="rect">
            <a:avLst/>
          </a:prstGeom>
        </p:spPr>
        <p:txBody>
          <a:bodyPr wrap="square">
            <a:spAutoFit/>
          </a:bodyPr>
          <a:lstStyle/>
          <a:p>
            <a:r>
              <a:rPr lang="ar-LY" sz="2800" dirty="0">
                <a:solidFill>
                  <a:srgbClr val="FF0000"/>
                </a:solidFill>
              </a:rPr>
              <a:t>تفويض المسؤولين في الدوائر ذات العلاقة من أجل القيادة، والتنسيق، </a:t>
            </a:r>
            <a:r>
              <a:rPr lang="ar-LY" sz="2800" dirty="0"/>
              <a:t>والمساءلة لمنع العنف ضدّ </a:t>
            </a:r>
            <a:r>
              <a:rPr lang="ar-LY" sz="2800" dirty="0" smtClean="0"/>
              <a:t>المرأة تطوير </a:t>
            </a:r>
            <a:r>
              <a:rPr lang="ar-LY" sz="2800" dirty="0"/>
              <a:t>قدرة الحكومات على تقديم استجابات أسرع وذات كفاءة أعلى من أجل التصدّي لحالات العنف ضد </a:t>
            </a:r>
            <a:r>
              <a:rPr lang="ar-LY" sz="2800" dirty="0" smtClean="0"/>
              <a:t>المرأة.</a:t>
            </a:r>
          </a:p>
          <a:p>
            <a:endParaRPr lang="ar-LY" sz="2800" dirty="0"/>
          </a:p>
          <a:p>
            <a:r>
              <a:rPr lang="ar-LY" sz="2800" dirty="0" smtClean="0">
                <a:solidFill>
                  <a:srgbClr val="FF0000"/>
                </a:solidFill>
              </a:rPr>
              <a:t>الاستفادة </a:t>
            </a:r>
            <a:r>
              <a:rPr lang="ar-LY" sz="2800" dirty="0">
                <a:solidFill>
                  <a:srgbClr val="FF0000"/>
                </a:solidFill>
              </a:rPr>
              <a:t>من المنظّمات غير الحكومية في الخارج، وخصوصاً المنظّمات النسائية، وذلك من خلال زيادة فعاليتها للوقاية من العنف ضد المرأة والتصدّي له</a:t>
            </a:r>
            <a:r>
              <a:rPr lang="ar-LY" sz="2800" dirty="0" smtClean="0">
                <a:solidFill>
                  <a:srgbClr val="FF0000"/>
                </a:solidFill>
              </a:rPr>
              <a:t>.</a:t>
            </a:r>
            <a:endParaRPr lang="ar-LY" sz="2400" dirty="0">
              <a:solidFill>
                <a:srgbClr val="FF0000"/>
              </a:solidFill>
            </a:endParaRPr>
          </a:p>
        </p:txBody>
      </p:sp>
    </p:spTree>
    <p:extLst>
      <p:ext uri="{BB962C8B-B14F-4D97-AF65-F5344CB8AC3E}">
        <p14:creationId xmlns:p14="http://schemas.microsoft.com/office/powerpoint/2010/main" val="13417499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1052736"/>
            <a:ext cx="8568952" cy="2246769"/>
          </a:xfrm>
          <a:prstGeom prst="rect">
            <a:avLst/>
          </a:prstGeom>
        </p:spPr>
        <p:txBody>
          <a:bodyPr wrap="square">
            <a:spAutoFit/>
          </a:bodyPr>
          <a:lstStyle/>
          <a:p>
            <a:r>
              <a:rPr lang="ar-LY" sz="2800" dirty="0">
                <a:solidFill>
                  <a:srgbClr val="FF0000"/>
                </a:solidFill>
              </a:rPr>
              <a:t>استراتيجيات قانون العُنف الدَّولي ضِدَّ المرأة </a:t>
            </a:r>
            <a:r>
              <a:rPr lang="ar-LY" sz="2800" dirty="0"/>
              <a:t>يوظِّف قانون العُنف الدَّولي ضِدَّ المرأة العديد من الاستراتيجيات، وفيما يأتي بعض </a:t>
            </a:r>
            <a:r>
              <a:rPr lang="ar-LY" sz="2800" dirty="0" smtClean="0"/>
              <a:t>منها </a:t>
            </a:r>
            <a:r>
              <a:rPr lang="ar-LY" sz="2800" dirty="0"/>
              <a:t>وضع استراتيجية عالمية تتعلّق بكيفية مكافحة العنف بشكلٍ واضح، والدعوة إلى التعاون بين الحكومات، والوكالات، والمنظّمات المختلفة. </a:t>
            </a:r>
            <a:endParaRPr lang="ar-LY" sz="2800" dirty="0" smtClean="0"/>
          </a:p>
          <a:p>
            <a:endParaRPr lang="ar-LY" sz="2800" dirty="0"/>
          </a:p>
        </p:txBody>
      </p:sp>
    </p:spTree>
    <p:extLst>
      <p:ext uri="{BB962C8B-B14F-4D97-AF65-F5344CB8AC3E}">
        <p14:creationId xmlns:p14="http://schemas.microsoft.com/office/powerpoint/2010/main" val="4224955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764704"/>
            <a:ext cx="8424936" cy="2677656"/>
          </a:xfrm>
          <a:prstGeom prst="rect">
            <a:avLst/>
          </a:prstGeom>
        </p:spPr>
        <p:txBody>
          <a:bodyPr wrap="square">
            <a:spAutoFit/>
          </a:bodyPr>
          <a:lstStyle/>
          <a:p>
            <a:r>
              <a:rPr lang="ar-LY" sz="2800" dirty="0"/>
              <a:t>إنشاء مكتب يختصّ بقضايا المرأة العالمية كعنصر ثابت في وزارة الخارجية للولايات المتّحدة. </a:t>
            </a:r>
            <a:endParaRPr lang="ar-LY" sz="2800" dirty="0" smtClean="0"/>
          </a:p>
          <a:p>
            <a:r>
              <a:rPr lang="ar-LY" sz="2800" dirty="0" smtClean="0">
                <a:solidFill>
                  <a:srgbClr val="FF0000"/>
                </a:solidFill>
              </a:rPr>
              <a:t>توضيح </a:t>
            </a:r>
            <a:r>
              <a:rPr lang="ar-LY" sz="2800" dirty="0">
                <a:solidFill>
                  <a:srgbClr val="FF0000"/>
                </a:solidFill>
              </a:rPr>
              <a:t>العنف </a:t>
            </a:r>
            <a:r>
              <a:rPr lang="ar-LY" sz="2800" dirty="0"/>
              <a:t>الذي قد تواجهه النساء وشرحه للأفراد، مع بيان كيفية معالجته في كلّ بلد، وذلك من خلال تطوير خطط دولية شاملة</a:t>
            </a:r>
            <a:r>
              <a:rPr lang="ar-LY" sz="2800" dirty="0" smtClean="0"/>
              <a:t>.</a:t>
            </a:r>
          </a:p>
          <a:p>
            <a:r>
              <a:rPr lang="ar-LY" sz="2800" dirty="0" smtClean="0"/>
              <a:t> </a:t>
            </a:r>
            <a:r>
              <a:rPr lang="ar-LY" sz="2800" dirty="0"/>
              <a:t>إعداد تقارير حول </a:t>
            </a:r>
            <a:r>
              <a:rPr lang="ar-LY" sz="2800" dirty="0">
                <a:solidFill>
                  <a:srgbClr val="FF0000"/>
                </a:solidFill>
              </a:rPr>
              <a:t>العنف ضد المرأة </a:t>
            </a:r>
            <a:r>
              <a:rPr lang="ar-LY" sz="2800" dirty="0"/>
              <a:t>بشكلٍ منتظم، وتلخيص جهود الولايات المتّحدة في محاولة منعه، وتقديم ذلك في الكونغرس</a:t>
            </a:r>
            <a:r>
              <a:rPr lang="ar-LY" dirty="0"/>
              <a:t>.</a:t>
            </a:r>
          </a:p>
        </p:txBody>
      </p:sp>
    </p:spTree>
    <p:extLst>
      <p:ext uri="{BB962C8B-B14F-4D97-AF65-F5344CB8AC3E}">
        <p14:creationId xmlns:p14="http://schemas.microsoft.com/office/powerpoint/2010/main" val="35104872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1166843"/>
            <a:ext cx="8424936" cy="3477875"/>
          </a:xfrm>
          <a:prstGeom prst="rect">
            <a:avLst/>
          </a:prstGeom>
        </p:spPr>
        <p:txBody>
          <a:bodyPr wrap="square">
            <a:spAutoFit/>
          </a:bodyPr>
          <a:lstStyle/>
          <a:p>
            <a:r>
              <a:rPr lang="ar-LY" sz="2800" dirty="0"/>
              <a:t>الفرق بين </a:t>
            </a:r>
            <a:r>
              <a:rPr lang="en-US" sz="2800" dirty="0">
                <a:solidFill>
                  <a:srgbClr val="FF0000"/>
                </a:solidFill>
              </a:rPr>
              <a:t>I-VAWA </a:t>
            </a:r>
            <a:r>
              <a:rPr lang="en-US" sz="2800" dirty="0" smtClean="0">
                <a:solidFill>
                  <a:srgbClr val="FF0000"/>
                </a:solidFill>
              </a:rPr>
              <a:t>)</a:t>
            </a:r>
            <a:r>
              <a:rPr lang="ar-LY" sz="2800" dirty="0" smtClean="0">
                <a:solidFill>
                  <a:srgbClr val="FF0000"/>
                </a:solidFill>
              </a:rPr>
              <a:t>و </a:t>
            </a:r>
            <a:r>
              <a:rPr lang="en-US" sz="2800" dirty="0" smtClean="0">
                <a:solidFill>
                  <a:srgbClr val="FF0000"/>
                </a:solidFill>
              </a:rPr>
              <a:t>  (VAWA</a:t>
            </a:r>
            <a:r>
              <a:rPr lang="en-US" sz="2800" dirty="0" smtClean="0"/>
              <a:t> </a:t>
            </a:r>
            <a:r>
              <a:rPr lang="ar-LY" sz="2800" dirty="0"/>
              <a:t>يُمكن التمييز بين </a:t>
            </a:r>
            <a:r>
              <a:rPr lang="ar-LY" sz="2800" dirty="0" smtClean="0"/>
              <a:t>الاختصارين</a:t>
            </a:r>
            <a:r>
              <a:rPr lang="en-US" sz="2800" dirty="0" smtClean="0"/>
              <a:t> </a:t>
            </a:r>
            <a:r>
              <a:rPr lang="en-US" sz="2800" dirty="0" smtClean="0">
                <a:solidFill>
                  <a:srgbClr val="FF0000"/>
                </a:solidFill>
              </a:rPr>
              <a:t>I-VAWA    </a:t>
            </a:r>
            <a:r>
              <a:rPr lang="ar-LY" sz="2800" dirty="0" smtClean="0">
                <a:solidFill>
                  <a:srgbClr val="FF0000"/>
                </a:solidFill>
              </a:rPr>
              <a:t>و</a:t>
            </a:r>
            <a:r>
              <a:rPr lang="en-US" sz="2800" dirty="0" smtClean="0">
                <a:solidFill>
                  <a:srgbClr val="FF0000"/>
                </a:solidFill>
              </a:rPr>
              <a:t>  (VAWA  </a:t>
            </a:r>
            <a:r>
              <a:rPr lang="ar-LY" sz="2800" dirty="0" smtClean="0"/>
              <a:t>فلكلٍّ </a:t>
            </a:r>
            <a:r>
              <a:rPr lang="ar-LY" sz="2800" dirty="0"/>
              <a:t>منهما دلالة مختلفة عن الآخر، إذ يُشير الاختصار </a:t>
            </a:r>
            <a:r>
              <a:rPr lang="en-US" sz="2800" dirty="0" smtClean="0"/>
              <a:t>       </a:t>
            </a:r>
            <a:r>
              <a:rPr lang="en-US" sz="2800" dirty="0" smtClean="0">
                <a:solidFill>
                  <a:srgbClr val="FF0000"/>
                </a:solidFill>
              </a:rPr>
              <a:t>(VAWA</a:t>
            </a:r>
            <a:r>
              <a:rPr lang="en-US" sz="2800" dirty="0">
                <a:solidFill>
                  <a:srgbClr val="FF0000"/>
                </a:solidFill>
              </a:rPr>
              <a:t>) </a:t>
            </a:r>
            <a:r>
              <a:rPr lang="ar-LY" sz="2800" dirty="0">
                <a:solidFill>
                  <a:srgbClr val="FF0000"/>
                </a:solidFill>
              </a:rPr>
              <a:t>إلى قانون العنف ضد المرأة</a:t>
            </a:r>
            <a:r>
              <a:rPr lang="ar-LY" sz="2800" dirty="0"/>
              <a:t>، وهو عبارة عن قانونٍ أمريكيٍّ يسعى للتصدّي للعنف ضد المرأة داخل الولايات المتحدة، أمّا الاختصار </a:t>
            </a:r>
            <a:endParaRPr lang="ar-LY" sz="2800" dirty="0" smtClean="0"/>
          </a:p>
          <a:p>
            <a:r>
              <a:rPr lang="en-US" sz="2800" dirty="0" smtClean="0">
                <a:solidFill>
                  <a:srgbClr val="FF0000"/>
                </a:solidFill>
              </a:rPr>
              <a:t>I-VAWA)</a:t>
            </a:r>
            <a:r>
              <a:rPr lang="ar-LY" sz="2800" dirty="0" smtClean="0">
                <a:solidFill>
                  <a:srgbClr val="FF0000"/>
                </a:solidFill>
              </a:rPr>
              <a:t>)  فيُشير </a:t>
            </a:r>
            <a:r>
              <a:rPr lang="ar-LY" sz="2800" dirty="0">
                <a:solidFill>
                  <a:srgbClr val="FF0000"/>
                </a:solidFill>
              </a:rPr>
              <a:t>إلى قانون العنف الدولي ضدّ المرأة </a:t>
            </a:r>
            <a:r>
              <a:rPr lang="ar-LY" sz="2800" dirty="0"/>
              <a:t>الذي يعدّ جزءاً من التشريع، ويهدف للتصدّي للعنف ضدّ النساء والفتيات في البلدان الأخرى في العالم</a:t>
            </a:r>
            <a:r>
              <a:rPr lang="ar-LY" sz="2800" dirty="0" smtClean="0"/>
              <a:t>.</a:t>
            </a:r>
            <a:endParaRPr lang="ar-LY" sz="2800" dirty="0"/>
          </a:p>
          <a:p>
            <a:endParaRPr lang="ar-LY" sz="2400" dirty="0"/>
          </a:p>
        </p:txBody>
      </p:sp>
    </p:spTree>
    <p:extLst>
      <p:ext uri="{BB962C8B-B14F-4D97-AF65-F5344CB8AC3E}">
        <p14:creationId xmlns:p14="http://schemas.microsoft.com/office/powerpoint/2010/main" val="13927048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LY" sz="4800" dirty="0" smtClean="0">
                <a:solidFill>
                  <a:schemeClr val="accent2"/>
                </a:solidFill>
              </a:rPr>
              <a:t>دمتم سالمين</a:t>
            </a:r>
            <a:endParaRPr lang="ar-LY" sz="4800" dirty="0">
              <a:solidFill>
                <a:schemeClr val="accent2"/>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 y="1303338"/>
            <a:ext cx="8913813" cy="4249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2828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773431"/>
            <a:ext cx="8424936" cy="1877437"/>
          </a:xfrm>
          <a:prstGeom prst="rect">
            <a:avLst/>
          </a:prstGeom>
        </p:spPr>
        <p:txBody>
          <a:bodyPr wrap="square">
            <a:spAutoFit/>
          </a:bodyPr>
          <a:lstStyle/>
          <a:p>
            <a:r>
              <a:rPr lang="ar-LY" sz="3200" dirty="0"/>
              <a:t>قانون العُنف الدولي ضدّ المرأة </a:t>
            </a:r>
            <a:r>
              <a:rPr lang="ar-LY" sz="3200" dirty="0" smtClean="0"/>
              <a:t>:</a:t>
            </a:r>
          </a:p>
          <a:p>
            <a:r>
              <a:rPr lang="ar-LY" sz="2800" dirty="0" smtClean="0"/>
              <a:t>يعدّ </a:t>
            </a:r>
            <a:r>
              <a:rPr lang="ar-LY" sz="2800" dirty="0"/>
              <a:t>قانون العنف الدولي ضد المرأة </a:t>
            </a:r>
            <a:r>
              <a:rPr lang="en-US" sz="2800" dirty="0" smtClean="0"/>
              <a:t>I-VAWA</a:t>
            </a:r>
            <a:r>
              <a:rPr lang="en-US" sz="2800" dirty="0"/>
              <a:t>) </a:t>
            </a:r>
            <a:r>
              <a:rPr lang="ar-LY" sz="2800" dirty="0" smtClean="0"/>
              <a:t>) جزءاً </a:t>
            </a:r>
            <a:r>
              <a:rPr lang="ar-LY" sz="2800" dirty="0"/>
              <a:t>مهماً من التشريع الذي قُدّم في </a:t>
            </a:r>
            <a:r>
              <a:rPr lang="ar-LY" sz="2800" dirty="0">
                <a:solidFill>
                  <a:srgbClr val="FF0000"/>
                </a:solidFill>
              </a:rPr>
              <a:t>اجتماع الكونغرس الأمريكي </a:t>
            </a:r>
            <a:r>
              <a:rPr lang="ar-LY" sz="2800" dirty="0"/>
              <a:t>رقم 110 و111، يهدف إلى التصدّي للعنف ضد النساء والفتيات وإنهائه تماماً في جميع أنحاء العالم</a:t>
            </a:r>
            <a:r>
              <a:rPr lang="ar-LY" sz="2800" dirty="0" smtClean="0"/>
              <a:t>،.</a:t>
            </a:r>
            <a:endParaRPr lang="ar-LY" sz="2800" dirty="0"/>
          </a:p>
        </p:txBody>
      </p:sp>
    </p:spTree>
    <p:extLst>
      <p:ext uri="{BB962C8B-B14F-4D97-AF65-F5344CB8AC3E}">
        <p14:creationId xmlns:p14="http://schemas.microsoft.com/office/powerpoint/2010/main" val="31643418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052736"/>
            <a:ext cx="8496944" cy="3046988"/>
          </a:xfrm>
          <a:prstGeom prst="rect">
            <a:avLst/>
          </a:prstGeom>
        </p:spPr>
        <p:txBody>
          <a:bodyPr wrap="square">
            <a:spAutoFit/>
          </a:bodyPr>
          <a:lstStyle/>
          <a:p>
            <a:r>
              <a:rPr lang="ar-LY" sz="3200" dirty="0">
                <a:solidFill>
                  <a:schemeClr val="accent2"/>
                </a:solidFill>
              </a:rPr>
              <a:t>ويُمثّل هذا القانون التزامًا من قِبل حكومة الولايات المتّحدة التي خصّصت موارد مالية كبيرة من أجل المساعدة على إيجاد نهج شامل في التصدّي للعنف ضد المرأة، وذلك من خلال ضمان اهتمام السياسة الخارجية وبرامج المساعدة باتّخاذ مجموعة من الإجراءات اللّازمة، بالإضافة إلى دمج الجهود المبذولة لتحقيق ذلك بشكل منهجي بما يضمن حقوق الإنسان</a:t>
            </a:r>
          </a:p>
        </p:txBody>
      </p:sp>
    </p:spTree>
    <p:extLst>
      <p:ext uri="{BB962C8B-B14F-4D97-AF65-F5344CB8AC3E}">
        <p14:creationId xmlns:p14="http://schemas.microsoft.com/office/powerpoint/2010/main" val="338191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889843"/>
            <a:ext cx="8319686" cy="3816429"/>
          </a:xfrm>
          <a:prstGeom prst="rect">
            <a:avLst/>
          </a:prstGeom>
        </p:spPr>
        <p:txBody>
          <a:bodyPr wrap="square">
            <a:spAutoFit/>
          </a:bodyPr>
          <a:lstStyle/>
          <a:p>
            <a:r>
              <a:rPr lang="ar-LY" sz="2800" dirty="0">
                <a:solidFill>
                  <a:srgbClr val="FF0000"/>
                </a:solidFill>
              </a:rPr>
              <a:t>يتطرّق القانون إلى مشكلة العنف ضد المرأة بشكلٍ عام، فهو يشمل أنواعاً عديدةً من العنف، منها: </a:t>
            </a:r>
            <a:r>
              <a:rPr lang="ar-LY" sz="2800" dirty="0"/>
              <a:t>العنف الأسري، والزواج القسري أو زواج الأطفال، والاغتصاب، وجرائم الشرف، كما يهتمّ بالتصدّي لذلك من خلال إدراج جهود الولايات المتّحدة في عدّة مجالات كبرامج الإغاثة الإنسانية، والإغاثة في حالات الكوارث، والنزاعات وغيرها، ويعتمد قانون العنف الدولي ضد المرأة على اتّباع استراتيجية شاملة، مع وجود آلية مساءلة لتحديد الأسباب الجذرية للعنف، ثمّ تقديم الاستجابة المتكاملة التي تساهم في معالجة المشكلة بكافّة </a:t>
            </a:r>
            <a:r>
              <a:rPr lang="ar-LY" sz="2800" dirty="0" smtClean="0"/>
              <a:t>عناصرها.</a:t>
            </a:r>
            <a:endParaRPr lang="ar-LY" sz="2800" dirty="0"/>
          </a:p>
          <a:p>
            <a:endParaRPr lang="ar-LY" dirty="0"/>
          </a:p>
        </p:txBody>
      </p:sp>
    </p:spTree>
    <p:extLst>
      <p:ext uri="{BB962C8B-B14F-4D97-AF65-F5344CB8AC3E}">
        <p14:creationId xmlns:p14="http://schemas.microsoft.com/office/powerpoint/2010/main" val="1270853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476672"/>
            <a:ext cx="8640960" cy="2677656"/>
          </a:xfrm>
          <a:prstGeom prst="rect">
            <a:avLst/>
          </a:prstGeom>
        </p:spPr>
        <p:txBody>
          <a:bodyPr wrap="square">
            <a:spAutoFit/>
          </a:bodyPr>
          <a:lstStyle/>
          <a:p>
            <a:r>
              <a:rPr lang="ar-LY" sz="2800" dirty="0">
                <a:solidFill>
                  <a:srgbClr val="FF0000"/>
                </a:solidFill>
              </a:rPr>
              <a:t>تاريخ قانون العنف الدولي ضد المرأة </a:t>
            </a:r>
            <a:r>
              <a:rPr lang="ar-LY" sz="2800" dirty="0" smtClean="0">
                <a:solidFill>
                  <a:srgbClr val="FF0000"/>
                </a:solidFill>
              </a:rPr>
              <a:t>:</a:t>
            </a:r>
          </a:p>
          <a:p>
            <a:r>
              <a:rPr lang="ar-LY" sz="2800" dirty="0" smtClean="0"/>
              <a:t>تقديم </a:t>
            </a:r>
            <a:r>
              <a:rPr lang="ar-LY" sz="2800" dirty="0"/>
              <a:t>القانون لأول مرة وُضع مشروع قانون العنف الدولي ضد المرأة لأوّل مرّة في عام 2007م، إذ قُدّمت أهدافه والميّزات الرئيسية له والتي لا تزال تؤخذ بعين الاعتبار إلى يومنا هذا، </a:t>
            </a:r>
            <a:r>
              <a:rPr lang="ar-LY" sz="2800" dirty="0">
                <a:solidFill>
                  <a:srgbClr val="FF0000"/>
                </a:solidFill>
              </a:rPr>
              <a:t>ومن هذه الأهداف معالجة التحدّيات التي تواجه النساء والفتيات، والاهتمام بتمكين المرأة، وترسيخ مناصب عليا لتنسيق وتوجيه الجهود المبذولة في </a:t>
            </a:r>
            <a:r>
              <a:rPr lang="ar-LY" sz="2800" dirty="0" smtClean="0">
                <a:solidFill>
                  <a:srgbClr val="FF0000"/>
                </a:solidFill>
              </a:rPr>
              <a:t>ذلك.</a:t>
            </a:r>
            <a:endParaRPr lang="ar-LY" sz="2800" dirty="0"/>
          </a:p>
        </p:txBody>
      </p:sp>
    </p:spTree>
    <p:extLst>
      <p:ext uri="{BB962C8B-B14F-4D97-AF65-F5344CB8AC3E}">
        <p14:creationId xmlns:p14="http://schemas.microsoft.com/office/powerpoint/2010/main" val="13882175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1124744"/>
            <a:ext cx="8424936" cy="2554545"/>
          </a:xfrm>
          <a:prstGeom prst="rect">
            <a:avLst/>
          </a:prstGeom>
        </p:spPr>
        <p:txBody>
          <a:bodyPr wrap="square">
            <a:spAutoFit/>
          </a:bodyPr>
          <a:lstStyle/>
          <a:p>
            <a:r>
              <a:rPr lang="ar-LY" sz="3200" dirty="0"/>
              <a:t>وقد وضع مشروع القانون خطّة تُبيّن مجموعة من الأنشطة التطويريّة والإنسانيّة التي تهدف للحدّ من العنف القائم على النوع الاجتماعي، إضافةً لتمويل هذه الأنشطة، وبالرغم من دعم مشروع القانون من قِبل العديد من الجمهوريين إلّا أنّه توقّف ولم يتجاوز تطبيقه حدود اللّجنة.</a:t>
            </a:r>
          </a:p>
        </p:txBody>
      </p:sp>
    </p:spTree>
    <p:extLst>
      <p:ext uri="{BB962C8B-B14F-4D97-AF65-F5344CB8AC3E}">
        <p14:creationId xmlns:p14="http://schemas.microsoft.com/office/powerpoint/2010/main" val="2682667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612845"/>
            <a:ext cx="8712968" cy="2246769"/>
          </a:xfrm>
          <a:prstGeom prst="rect">
            <a:avLst/>
          </a:prstGeom>
        </p:spPr>
        <p:txBody>
          <a:bodyPr wrap="square">
            <a:spAutoFit/>
          </a:bodyPr>
          <a:lstStyle/>
          <a:p>
            <a:r>
              <a:rPr lang="ar-LY" sz="2800" dirty="0">
                <a:solidFill>
                  <a:srgbClr val="FF0000"/>
                </a:solidFill>
              </a:rPr>
              <a:t>قُدّمت نسخة ثانية من مشروع قانون العنف الدولي ضد المرأة في عام 2010م، </a:t>
            </a:r>
            <a:r>
              <a:rPr lang="ar-LY" sz="2800" dirty="0"/>
              <a:t>وقد أبقى مشروع القانون حينها على الأنشطة الخطية التي وُضعت سابقاً حتى تُنفّذ في أطر استراتيجية، بينما أزال التقييد الذي تميّز به القانون السابق، ومن أهمّ الأنشطة التي تمّ الحفاظ </a:t>
            </a:r>
            <a:r>
              <a:rPr lang="ar-LY" sz="2800" dirty="0" smtClean="0"/>
              <a:t>عليها </a:t>
            </a:r>
            <a:r>
              <a:rPr lang="ar-LY" sz="2800" dirty="0" smtClean="0">
                <a:solidFill>
                  <a:srgbClr val="FF0000"/>
                </a:solidFill>
              </a:rPr>
              <a:t>تعزيز </a:t>
            </a:r>
            <a:r>
              <a:rPr lang="ar-LY" sz="2800" dirty="0">
                <a:solidFill>
                  <a:srgbClr val="FF0000"/>
                </a:solidFill>
              </a:rPr>
              <a:t>قدرة القطاع الصّحي على الاستجابة لحالات العنف، وتعزيز الحماية القانونية </a:t>
            </a:r>
            <a:r>
              <a:rPr lang="ar-LY" sz="2800" dirty="0" smtClean="0">
                <a:solidFill>
                  <a:srgbClr val="FF0000"/>
                </a:solidFill>
              </a:rPr>
              <a:t>والقضائية. </a:t>
            </a:r>
            <a:endParaRPr lang="ar-LY" sz="2800" dirty="0"/>
          </a:p>
        </p:txBody>
      </p:sp>
    </p:spTree>
    <p:extLst>
      <p:ext uri="{BB962C8B-B14F-4D97-AF65-F5344CB8AC3E}">
        <p14:creationId xmlns:p14="http://schemas.microsoft.com/office/powerpoint/2010/main" val="26979937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1124744"/>
            <a:ext cx="8208912" cy="3046988"/>
          </a:xfrm>
          <a:prstGeom prst="rect">
            <a:avLst/>
          </a:prstGeom>
        </p:spPr>
        <p:txBody>
          <a:bodyPr wrap="square">
            <a:spAutoFit/>
          </a:bodyPr>
          <a:lstStyle/>
          <a:p>
            <a:r>
              <a:rPr lang="ar-LY" sz="3200" dirty="0">
                <a:solidFill>
                  <a:srgbClr val="FF0000"/>
                </a:solidFill>
              </a:rPr>
              <a:t>ويجدر بالذكر أنّ التغييرات الجديدة على مشروع قانون العنف الدولي ضدّ المرأة قد ساعدت على إكسابه مزيدًا من النجاح، ممّا أدّى بدوره إلى إثارة مخاوف وانتقادات بعض المنظّمات المعنيّة، لذا أُجري تعديل عليه كمحاولة لتهدئة مخاوف المحافظين ونقله خارج حدود اللّجنة، إلّا أنّ محاولة التعديل لم تنجح.</a:t>
            </a:r>
          </a:p>
        </p:txBody>
      </p:sp>
    </p:spTree>
    <p:extLst>
      <p:ext uri="{BB962C8B-B14F-4D97-AF65-F5344CB8AC3E}">
        <p14:creationId xmlns:p14="http://schemas.microsoft.com/office/powerpoint/2010/main" val="2735461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836711"/>
            <a:ext cx="8208912" cy="3539430"/>
          </a:xfrm>
          <a:prstGeom prst="rect">
            <a:avLst/>
          </a:prstGeom>
        </p:spPr>
        <p:txBody>
          <a:bodyPr wrap="square">
            <a:spAutoFit/>
          </a:bodyPr>
          <a:lstStyle/>
          <a:p>
            <a:r>
              <a:rPr lang="ar-LY" sz="2800" dirty="0"/>
              <a:t>المراحل التي مرّ بها القانون مرّ قانون العنف الدولي ضدّ المرأة بعدّة مراحل قبل أن يُقرّ كقانون، وفيما يأتي ملخص لتلك المراحل</a:t>
            </a:r>
            <a:r>
              <a:rPr lang="ar-LY" sz="2800" dirty="0" smtClean="0"/>
              <a:t>:</a:t>
            </a:r>
          </a:p>
          <a:p>
            <a:r>
              <a:rPr lang="ar-LY" sz="2800" dirty="0" smtClean="0">
                <a:solidFill>
                  <a:srgbClr val="FF0000"/>
                </a:solidFill>
              </a:rPr>
              <a:t>الكونغرس </a:t>
            </a:r>
            <a:r>
              <a:rPr lang="ar-LY" sz="2800" dirty="0">
                <a:solidFill>
                  <a:srgbClr val="FF0000"/>
                </a:solidFill>
              </a:rPr>
              <a:t>رقم 112 تمّ الاهتمام بإنهاء العنف ضد النساء والفتيات عالميّاً خلال الكونغرس رقم 112</a:t>
            </a:r>
            <a:r>
              <a:rPr lang="ar-LY" sz="2800" dirty="0"/>
              <a:t>، فقد عمل أعضاء الكونغرس والتحالف معاً من أجل إعادة تقديم مشروع القانون في المجلس، وتنفيذ العناصر الأساسية له، كما تمّ وضع عدد من الإجراءات التي يمكن اتّباعها مباشرة، إضافةً إلى توفير الحدّ الأدنى من طلبات التمويل لبدء تطوير الاستراتيجية الشاملة المطلوبة في القانون</a:t>
            </a:r>
            <a:r>
              <a:rPr lang="ar-LY" sz="2800" dirty="0" smtClean="0"/>
              <a:t>.</a:t>
            </a:r>
            <a:endParaRPr lang="ar-LY" sz="2400" dirty="0" smtClean="0"/>
          </a:p>
        </p:txBody>
      </p:sp>
    </p:spTree>
    <p:extLst>
      <p:ext uri="{BB962C8B-B14F-4D97-AF65-F5344CB8AC3E}">
        <p14:creationId xmlns:p14="http://schemas.microsoft.com/office/powerpoint/2010/main" val="20045065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ملف العنف الموجه ضد المراءة">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زوايا">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زوايا">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ملف العنف الموجه ضد المراءة</Template>
  <TotalTime>11</TotalTime>
  <Words>1087</Words>
  <Application>Microsoft Office PowerPoint</Application>
  <PresentationFormat>عرض على الشاشة (3:4)‏</PresentationFormat>
  <Paragraphs>31</Paragraphs>
  <Slides>18</Slides>
  <Notes>0</Notes>
  <HiddenSlides>0</HiddenSlides>
  <MMClips>0</MMClips>
  <ScaleCrop>false</ScaleCrop>
  <HeadingPairs>
    <vt:vector size="4" baseType="variant">
      <vt:variant>
        <vt:lpstr>نسق</vt:lpstr>
      </vt:variant>
      <vt:variant>
        <vt:i4>1</vt:i4>
      </vt:variant>
      <vt:variant>
        <vt:lpstr>عناوين الشرائح</vt:lpstr>
      </vt:variant>
      <vt:variant>
        <vt:i4>18</vt:i4>
      </vt:variant>
    </vt:vector>
  </HeadingPairs>
  <TitlesOfParts>
    <vt:vector size="19" baseType="lpstr">
      <vt:lpstr>ملف العنف الموجه ضد المراءة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دمتم سالمين</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العنف السياسي والمؤسسي ضد المرأة أعداد.د.إبتسام إبراهيم الحبيشي</dc:title>
  <dc:creator>Maher</dc:creator>
  <cp:lastModifiedBy>Maher</cp:lastModifiedBy>
  <cp:revision>2</cp:revision>
  <dcterms:created xsi:type="dcterms:W3CDTF">2022-06-08T22:43:23Z</dcterms:created>
  <dcterms:modified xsi:type="dcterms:W3CDTF">2022-06-08T22:58:27Z</dcterms:modified>
</cp:coreProperties>
</file>