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384" r:id="rId2"/>
    <p:sldId id="508" r:id="rId3"/>
    <p:sldId id="506" r:id="rId4"/>
    <p:sldId id="354" r:id="rId5"/>
    <p:sldId id="491" r:id="rId6"/>
    <p:sldId id="355" r:id="rId7"/>
    <p:sldId id="442" r:id="rId8"/>
    <p:sldId id="356" r:id="rId9"/>
    <p:sldId id="357" r:id="rId10"/>
    <p:sldId id="458" r:id="rId11"/>
    <p:sldId id="358" r:id="rId12"/>
    <p:sldId id="359" r:id="rId13"/>
    <p:sldId id="360" r:id="rId14"/>
    <p:sldId id="492" r:id="rId15"/>
    <p:sldId id="361" r:id="rId16"/>
    <p:sldId id="362" r:id="rId17"/>
    <p:sldId id="389" r:id="rId18"/>
    <p:sldId id="363" r:id="rId19"/>
    <p:sldId id="459" r:id="rId20"/>
    <p:sldId id="493" r:id="rId21"/>
  </p:sldIdLst>
  <p:sldSz cx="9144000" cy="6858000" type="screen4x3"/>
  <p:notesSz cx="6858000" cy="9144000"/>
  <p:defaultTextStyle>
    <a:defPPr>
      <a:defRPr lang="ar-L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706" autoAdjust="0"/>
    <p:restoredTop sz="94660"/>
  </p:normalViewPr>
  <p:slideViewPr>
    <p:cSldViewPr>
      <p:cViewPr>
        <p:scale>
          <a:sx n="60" d="100"/>
          <a:sy n="60" d="100"/>
        </p:scale>
        <p:origin x="1506" y="28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299B13AF-F8EE-4566-9150-B03422E88D6C}" type="datetimeFigureOut">
              <a:rPr lang="ar-LY" smtClean="0"/>
              <a:t>15/11/1443</a:t>
            </a:fld>
            <a:endParaRPr lang="ar-LY"/>
          </a:p>
        </p:txBody>
      </p:sp>
      <p:sp>
        <p:nvSpPr>
          <p:cNvPr id="6" name="Footer Placeholder 5"/>
          <p:cNvSpPr>
            <a:spLocks noGrp="1"/>
          </p:cNvSpPr>
          <p:nvPr>
            <p:ph type="ftr" sz="quarter" idx="11"/>
          </p:nvPr>
        </p:nvSpPr>
        <p:spPr/>
        <p:txBody>
          <a:bodyPr/>
          <a:lstStyle/>
          <a:p>
            <a:endParaRPr lang="ar-LY"/>
          </a:p>
        </p:txBody>
      </p:sp>
      <p:sp>
        <p:nvSpPr>
          <p:cNvPr id="7" name="Slide Number Placeholder 6"/>
          <p:cNvSpPr>
            <a:spLocks noGrp="1"/>
          </p:cNvSpPr>
          <p:nvPr>
            <p:ph type="sldNum" sz="quarter" idx="12"/>
          </p:nvPr>
        </p:nvSpPr>
        <p:spPr/>
        <p:txBody>
          <a:bodyPr/>
          <a:lstStyle/>
          <a:p>
            <a:fld id="{A9474538-4A3D-4474-BF6B-BCDC743BEEF2}" type="slidenum">
              <a:rPr lang="ar-LY" smtClean="0"/>
              <a:t>‹#›</a:t>
            </a:fld>
            <a:endParaRPr lang="ar-LY"/>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99B13AF-F8EE-4566-9150-B03422E88D6C}" type="datetimeFigureOut">
              <a:rPr lang="ar-LY" smtClean="0"/>
              <a:t>15/11/1443</a:t>
            </a:fld>
            <a:endParaRPr lang="ar-LY"/>
          </a:p>
        </p:txBody>
      </p:sp>
      <p:sp>
        <p:nvSpPr>
          <p:cNvPr id="8" name="Footer Placeholder 7"/>
          <p:cNvSpPr>
            <a:spLocks noGrp="1"/>
          </p:cNvSpPr>
          <p:nvPr>
            <p:ph type="ftr" sz="quarter" idx="11"/>
          </p:nvPr>
        </p:nvSpPr>
        <p:spPr/>
        <p:txBody>
          <a:bodyPr/>
          <a:lstStyle/>
          <a:p>
            <a:endParaRPr lang="ar-LY"/>
          </a:p>
        </p:txBody>
      </p:sp>
      <p:sp>
        <p:nvSpPr>
          <p:cNvPr id="9" name="Slide Number Placeholder 8"/>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99B13AF-F8EE-4566-9150-B03422E88D6C}" type="datetimeFigureOut">
              <a:rPr lang="ar-LY" smtClean="0"/>
              <a:t>15/11/1443</a:t>
            </a:fld>
            <a:endParaRPr lang="ar-LY"/>
          </a:p>
        </p:txBody>
      </p:sp>
      <p:sp>
        <p:nvSpPr>
          <p:cNvPr id="4" name="Footer Placeholder 3"/>
          <p:cNvSpPr>
            <a:spLocks noGrp="1"/>
          </p:cNvSpPr>
          <p:nvPr>
            <p:ph type="ftr" sz="quarter" idx="11"/>
          </p:nvPr>
        </p:nvSpPr>
        <p:spPr/>
        <p:txBody>
          <a:bodyPr/>
          <a:lstStyle/>
          <a:p>
            <a:endParaRPr lang="ar-LY"/>
          </a:p>
        </p:txBody>
      </p:sp>
      <p:sp>
        <p:nvSpPr>
          <p:cNvPr id="5" name="Slide Number Placeholder 4"/>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B13AF-F8EE-4566-9150-B03422E88D6C}" type="datetimeFigureOut">
              <a:rPr lang="ar-LY" smtClean="0"/>
              <a:t>15/11/1443</a:t>
            </a:fld>
            <a:endParaRPr lang="ar-LY"/>
          </a:p>
        </p:txBody>
      </p:sp>
      <p:sp>
        <p:nvSpPr>
          <p:cNvPr id="3" name="Footer Placeholder 2"/>
          <p:cNvSpPr>
            <a:spLocks noGrp="1"/>
          </p:cNvSpPr>
          <p:nvPr>
            <p:ph type="ftr" sz="quarter" idx="11"/>
          </p:nvPr>
        </p:nvSpPr>
        <p:spPr/>
        <p:txBody>
          <a:bodyPr/>
          <a:lstStyle/>
          <a:p>
            <a:endParaRPr lang="ar-LY"/>
          </a:p>
        </p:txBody>
      </p:sp>
      <p:sp>
        <p:nvSpPr>
          <p:cNvPr id="4" name="Slide Number Placeholder 3"/>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299B13AF-F8EE-4566-9150-B03422E88D6C}" type="datetimeFigureOut">
              <a:rPr lang="ar-LY" smtClean="0"/>
              <a:t>15/11/1443</a:t>
            </a:fld>
            <a:endParaRPr lang="ar-LY"/>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LY"/>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9474538-4A3D-4474-BF6B-BCDC743BEEF2}" type="slidenum">
              <a:rPr lang="ar-LY" smtClean="0"/>
              <a:t>‹#›</a:t>
            </a:fld>
            <a:endParaRPr lang="ar-L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smtClean="0"/>
              <a:t>انقر فوق الأيقونة لإضافة صورة</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99B13AF-F8EE-4566-9150-B03422E88D6C}" type="datetimeFigureOut">
              <a:rPr lang="ar-LY" smtClean="0"/>
              <a:t>15/11/1443</a:t>
            </a:fld>
            <a:endParaRPr lang="ar-LY"/>
          </a:p>
        </p:txBody>
      </p:sp>
      <p:sp>
        <p:nvSpPr>
          <p:cNvPr id="6" name="Footer Placeholder 5"/>
          <p:cNvSpPr>
            <a:spLocks noGrp="1"/>
          </p:cNvSpPr>
          <p:nvPr>
            <p:ph type="ftr" sz="quarter" idx="11"/>
          </p:nvPr>
        </p:nvSpPr>
        <p:spPr/>
        <p:txBody>
          <a:bodyPr/>
          <a:lstStyle/>
          <a:p>
            <a:endParaRPr lang="ar-LY"/>
          </a:p>
        </p:txBody>
      </p:sp>
      <p:sp>
        <p:nvSpPr>
          <p:cNvPr id="7" name="Slide Number Placeholder 6"/>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99B13AF-F8EE-4566-9150-B03422E88D6C}" type="datetimeFigureOut">
              <a:rPr lang="ar-LY" smtClean="0"/>
              <a:t>15/11/1443</a:t>
            </a:fld>
            <a:endParaRPr lang="ar-LY"/>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LY"/>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9474538-4A3D-4474-BF6B-BCDC743BEEF2}" type="slidenum">
              <a:rPr lang="ar-LY" smtClean="0"/>
              <a:t>‹#›</a:t>
            </a:fld>
            <a:endParaRPr lang="ar-LY"/>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692697"/>
            <a:ext cx="8496944" cy="1224135"/>
          </a:xfrm>
        </p:spPr>
        <p:txBody>
          <a:bodyPr/>
          <a:lstStyle/>
          <a:p>
            <a:pPr algn="ctr"/>
            <a:r>
              <a:rPr lang="ar-LY" sz="3600" b="1" dirty="0" smtClean="0">
                <a:solidFill>
                  <a:schemeClr val="tx1"/>
                </a:solidFill>
              </a:rPr>
              <a:t>العنف ضد المر </a:t>
            </a:r>
            <a:r>
              <a:rPr lang="ar-LY" sz="3600" b="1" dirty="0" err="1" smtClean="0">
                <a:solidFill>
                  <a:schemeClr val="tx1"/>
                </a:solidFill>
              </a:rPr>
              <a:t>أة</a:t>
            </a:r>
            <a:r>
              <a:rPr lang="ar-LY" sz="3600" b="1" dirty="0" smtClean="0">
                <a:solidFill>
                  <a:schemeClr val="tx1"/>
                </a:solidFill>
              </a:rPr>
              <a:t> أسبابة </a:t>
            </a:r>
            <a:r>
              <a:rPr lang="ar-LY" sz="3600" b="1" dirty="0" err="1" smtClean="0">
                <a:solidFill>
                  <a:schemeClr val="tx1"/>
                </a:solidFill>
              </a:rPr>
              <a:t>وأشكالةو</a:t>
            </a:r>
            <a:r>
              <a:rPr lang="ar-LY" sz="3600" b="1" dirty="0" smtClean="0">
                <a:solidFill>
                  <a:schemeClr val="tx1"/>
                </a:solidFill>
              </a:rPr>
              <a:t> </a:t>
            </a:r>
            <a:r>
              <a:rPr lang="ar-LY" sz="3600" b="1" dirty="0" smtClean="0">
                <a:solidFill>
                  <a:schemeClr val="tx1"/>
                </a:solidFill>
              </a:rPr>
              <a:t>وأثاره </a:t>
            </a:r>
            <a:r>
              <a:rPr lang="ar-LY" sz="3600" b="1" dirty="0" smtClean="0">
                <a:solidFill>
                  <a:schemeClr val="tx1"/>
                </a:solidFill>
              </a:rPr>
              <a:t>وأهم حلوله</a:t>
            </a:r>
            <a:endParaRPr lang="ar-LY" sz="3600" b="1" dirty="0">
              <a:solidFill>
                <a:schemeClr val="tx1"/>
              </a:solidFill>
            </a:endParaRPr>
          </a:p>
        </p:txBody>
      </p:sp>
      <p:sp>
        <p:nvSpPr>
          <p:cNvPr id="4" name="عنصر نائب للنص 3"/>
          <p:cNvSpPr>
            <a:spLocks noGrp="1"/>
          </p:cNvSpPr>
          <p:nvPr>
            <p:ph type="body" sz="half" idx="2"/>
          </p:nvPr>
        </p:nvSpPr>
        <p:spPr>
          <a:xfrm>
            <a:off x="1297954" y="2204864"/>
            <a:ext cx="7162478" cy="671835"/>
          </a:xfrm>
        </p:spPr>
        <p:txBody>
          <a:bodyPr>
            <a:noAutofit/>
          </a:bodyPr>
          <a:lstStyle/>
          <a:p>
            <a:r>
              <a:rPr lang="ar-LY" sz="4400" dirty="0" err="1" smtClean="0">
                <a:solidFill>
                  <a:schemeClr val="tx1"/>
                </a:solidFill>
              </a:rPr>
              <a:t>أعداد.د.إبتسام</a:t>
            </a:r>
            <a:r>
              <a:rPr lang="ar-LY" sz="4400" dirty="0" smtClean="0">
                <a:solidFill>
                  <a:schemeClr val="tx1"/>
                </a:solidFill>
              </a:rPr>
              <a:t> إبراهيم </a:t>
            </a:r>
            <a:r>
              <a:rPr lang="ar-LY" sz="4400" dirty="0" err="1" smtClean="0">
                <a:solidFill>
                  <a:schemeClr val="tx1"/>
                </a:solidFill>
              </a:rPr>
              <a:t>الحبيشي</a:t>
            </a:r>
            <a:endParaRPr lang="ar-LY" sz="4400" dirty="0">
              <a:solidFill>
                <a:schemeClr val="tx1"/>
              </a:solidFill>
            </a:endParaRPr>
          </a:p>
        </p:txBody>
      </p:sp>
      <p:pic>
        <p:nvPicPr>
          <p:cNvPr id="6" name="عنصر نائب للمحتوى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39611" y="3429000"/>
            <a:ext cx="4880860" cy="3240360"/>
          </a:xfrm>
        </p:spPr>
      </p:pic>
    </p:spTree>
    <p:extLst>
      <p:ext uri="{BB962C8B-B14F-4D97-AF65-F5344CB8AC3E}">
        <p14:creationId xmlns:p14="http://schemas.microsoft.com/office/powerpoint/2010/main" val="2818972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1412776"/>
            <a:ext cx="8352928" cy="2246769"/>
          </a:xfrm>
          <a:prstGeom prst="rect">
            <a:avLst/>
          </a:prstGeom>
        </p:spPr>
        <p:txBody>
          <a:bodyPr wrap="square">
            <a:spAutoFit/>
          </a:bodyPr>
          <a:lstStyle/>
          <a:p>
            <a:r>
              <a:rPr lang="ar-LY" sz="2800" b="1" dirty="0">
                <a:solidFill>
                  <a:schemeClr val="accent3"/>
                </a:solidFill>
              </a:rPr>
              <a:t>الدوافع النفسية: </a:t>
            </a:r>
            <a:r>
              <a:rPr lang="ar-LY" sz="2800" dirty="0"/>
              <a:t>تشمل تعرّض الشخص أثناء طفولته للإيذاء، ومشاهدته العنف بين والديه، بالإضافة إلى غياب الأب عن الأسرة.</a:t>
            </a:r>
          </a:p>
          <a:p>
            <a:r>
              <a:rPr lang="ar-LY" sz="2800" dirty="0"/>
              <a:t> الدوافع الاقتصادية: تُعدّ من أهمّ دوافع وأسباب العنف ضدّ المرأة، ويعود السبب في ذلك إلى ضغوطات الحياة، والظروف الاقتصادية الصعبة، وإسراف المرأة في الاستهلاك أحياناً</a:t>
            </a:r>
            <a:r>
              <a:rPr lang="ar-LY" dirty="0"/>
              <a:t>.</a:t>
            </a:r>
          </a:p>
        </p:txBody>
      </p:sp>
    </p:spTree>
    <p:extLst>
      <p:ext uri="{BB962C8B-B14F-4D97-AF65-F5344CB8AC3E}">
        <p14:creationId xmlns:p14="http://schemas.microsoft.com/office/powerpoint/2010/main" val="537131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028343"/>
            <a:ext cx="8424936" cy="3970318"/>
          </a:xfrm>
          <a:prstGeom prst="rect">
            <a:avLst/>
          </a:prstGeom>
        </p:spPr>
        <p:txBody>
          <a:bodyPr wrap="square">
            <a:spAutoFit/>
          </a:bodyPr>
          <a:lstStyle/>
          <a:p>
            <a:pPr algn="ctr"/>
            <a:r>
              <a:rPr lang="ar-LY" sz="3200" b="1" dirty="0">
                <a:solidFill>
                  <a:schemeClr val="accent3"/>
                </a:solidFill>
              </a:rPr>
              <a:t>آثار العنف ضد </a:t>
            </a:r>
            <a:r>
              <a:rPr lang="ar-LY" sz="3200" b="1" dirty="0" smtClean="0">
                <a:solidFill>
                  <a:schemeClr val="accent3"/>
                </a:solidFill>
              </a:rPr>
              <a:t>المرأة</a:t>
            </a:r>
          </a:p>
          <a:p>
            <a:r>
              <a:rPr lang="ar-LY" sz="2400" dirty="0" smtClean="0"/>
              <a:t> </a:t>
            </a:r>
            <a:r>
              <a:rPr lang="ar-LY" sz="2400" dirty="0"/>
              <a:t>يبيّن ما يأتي أبرز الآثار المترتّبة على المرأة، والأسرة، والمجتمع نتيجة ممارسة العنف ضد المرأة</a:t>
            </a:r>
            <a:r>
              <a:rPr lang="ar-LY" sz="2400" dirty="0" smtClean="0"/>
              <a:t>:</a:t>
            </a:r>
          </a:p>
          <a:p>
            <a:r>
              <a:rPr lang="ar-LY" sz="2800" b="1" dirty="0" smtClean="0">
                <a:solidFill>
                  <a:schemeClr val="accent3"/>
                </a:solidFill>
              </a:rPr>
              <a:t>الآثار </a:t>
            </a:r>
            <a:r>
              <a:rPr lang="ar-LY" sz="2800" b="1" dirty="0">
                <a:solidFill>
                  <a:schemeClr val="accent3"/>
                </a:solidFill>
              </a:rPr>
              <a:t>الصحية والنفسية: </a:t>
            </a:r>
            <a:r>
              <a:rPr lang="ar-LY" sz="2400" dirty="0"/>
              <a:t>يمكن أن ينجم عن العنف ضدّ المرأة العديد من الإصابات، بالإضافة إلى الصداع، وآلام في الظهر والبطن، واضطرابات في الألياف العضلية والجهاز الهضمي، ومحدودية الحركة، واعتلال الصحة بشكل عام، ويمكن أن تشمل الآثار النفسية للعنف ضد المرأة الإصابة بالاكتئاب، والشعور بالإجهاد، ومشاكل في النوم، واضطرابات في الأكل، كما يمكن أن يقود المرأة أحياناً إلى محاولات الانتحار.</a:t>
            </a:r>
          </a:p>
          <a:p>
            <a:endParaRPr lang="ar-LY" sz="2400" dirty="0"/>
          </a:p>
        </p:txBody>
      </p:sp>
    </p:spTree>
    <p:extLst>
      <p:ext uri="{BB962C8B-B14F-4D97-AF65-F5344CB8AC3E}">
        <p14:creationId xmlns:p14="http://schemas.microsoft.com/office/powerpoint/2010/main" val="4250562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196752"/>
            <a:ext cx="8496944" cy="2185214"/>
          </a:xfrm>
          <a:prstGeom prst="rect">
            <a:avLst/>
          </a:prstGeom>
        </p:spPr>
        <p:txBody>
          <a:bodyPr wrap="square">
            <a:spAutoFit/>
          </a:bodyPr>
          <a:lstStyle/>
          <a:p>
            <a:r>
              <a:rPr lang="ar-LY" sz="2800" b="1" dirty="0">
                <a:solidFill>
                  <a:schemeClr val="accent3"/>
                </a:solidFill>
              </a:rPr>
              <a:t>الآثار الاجتماعية والاقتصادية: </a:t>
            </a:r>
            <a:r>
              <a:rPr lang="ar-LY" sz="2800" dirty="0"/>
              <a:t>يُشكّل العنف ضد المرأة عائقاً أمام مشاركتها في الأنشطة المنتظمة، فقد تعاني النساء نتيجة العنف من العزلة، وعدم القدرة على العمل، وبالتالي فقدان الأجر، كما يمكن أن ينتج عن العنف عدم تمكّن المرأة من الاعتناء بنفسها وأطفالها بالشكل الصحيح.</a:t>
            </a:r>
          </a:p>
          <a:p>
            <a:endParaRPr lang="ar-LY" sz="2400" dirty="0"/>
          </a:p>
        </p:txBody>
      </p:sp>
    </p:spTree>
    <p:extLst>
      <p:ext uri="{BB962C8B-B14F-4D97-AF65-F5344CB8AC3E}">
        <p14:creationId xmlns:p14="http://schemas.microsoft.com/office/powerpoint/2010/main" val="15672626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751344"/>
            <a:ext cx="8424936" cy="2246769"/>
          </a:xfrm>
          <a:prstGeom prst="rect">
            <a:avLst/>
          </a:prstGeom>
        </p:spPr>
        <p:txBody>
          <a:bodyPr wrap="square">
            <a:spAutoFit/>
          </a:bodyPr>
          <a:lstStyle/>
          <a:p>
            <a:r>
              <a:rPr lang="ar-LY" sz="2800" b="1" dirty="0">
                <a:solidFill>
                  <a:schemeClr val="accent3"/>
                </a:solidFill>
              </a:rPr>
              <a:t>الوقاية من العنف ضد </a:t>
            </a:r>
            <a:r>
              <a:rPr lang="ar-LY" sz="2800" b="1" dirty="0" smtClean="0">
                <a:solidFill>
                  <a:schemeClr val="accent3"/>
                </a:solidFill>
              </a:rPr>
              <a:t>المرأة:</a:t>
            </a:r>
          </a:p>
          <a:p>
            <a:r>
              <a:rPr lang="ar-LY" sz="2800" dirty="0" smtClean="0"/>
              <a:t> </a:t>
            </a:r>
            <a:r>
              <a:rPr lang="ar-LY" sz="2800" dirty="0"/>
              <a:t>يجب تعزيز جانب التصدّي للعنف الممارَس ضد المرأة، إذ تبدأ الوقاية منه عبر المناهج الدراسية التي يجب أن تضمّ برامج للتعريف بالعنف والاستجابة له، بالإضافة إلى اتّباع عدّة وسائل، منها؛ الخطط الاقتصادية التي تُمكّن المرأة من تعزيز دورها في المجتمع</a:t>
            </a:r>
            <a:r>
              <a:rPr lang="ar-LY" sz="2800" dirty="0" smtClean="0"/>
              <a:t>،</a:t>
            </a:r>
            <a:r>
              <a:rPr lang="ar-LY" sz="2000" dirty="0" smtClean="0"/>
              <a:t>.</a:t>
            </a:r>
            <a:endParaRPr lang="ar-LY" sz="2000" dirty="0"/>
          </a:p>
        </p:txBody>
      </p:sp>
    </p:spTree>
    <p:extLst>
      <p:ext uri="{BB962C8B-B14F-4D97-AF65-F5344CB8AC3E}">
        <p14:creationId xmlns:p14="http://schemas.microsoft.com/office/powerpoint/2010/main" val="2626863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052736"/>
            <a:ext cx="8424936" cy="2677656"/>
          </a:xfrm>
          <a:prstGeom prst="rect">
            <a:avLst/>
          </a:prstGeom>
        </p:spPr>
        <p:txBody>
          <a:bodyPr wrap="square">
            <a:spAutoFit/>
          </a:bodyPr>
          <a:lstStyle/>
          <a:p>
            <a:r>
              <a:rPr lang="ar-LY" sz="2800" b="1" dirty="0">
                <a:solidFill>
                  <a:schemeClr val="accent3"/>
                </a:solidFill>
              </a:rPr>
              <a:t>والاستراتيجيات التي تعزّز المساواة بين الرجل والمرأة ومهارات التواصل </a:t>
            </a:r>
            <a:r>
              <a:rPr lang="ar-LY" sz="2800" dirty="0"/>
              <a:t>فيما بينهم، بالإضافة إلى البرامج التي توضّح ضرورة قيام العلاقة بين الأزواج وداخل المجتمعات على مبادئ الاحترام، كما يجب أيضاً التصدّي للعنف ضد المرأة من خلال تصويب القواعد الثقافية الخاصّة بنوع الجنس، وتنمية استجابة القطاع الصحي لحالات العنف، ونشر الوعي حول هذا الموضوع</a:t>
            </a:r>
          </a:p>
        </p:txBody>
      </p:sp>
    </p:spTree>
    <p:extLst>
      <p:ext uri="{BB962C8B-B14F-4D97-AF65-F5344CB8AC3E}">
        <p14:creationId xmlns:p14="http://schemas.microsoft.com/office/powerpoint/2010/main" val="3561875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843"/>
            <a:ext cx="8640960" cy="3877985"/>
          </a:xfrm>
          <a:prstGeom prst="rect">
            <a:avLst/>
          </a:prstGeom>
        </p:spPr>
        <p:txBody>
          <a:bodyPr wrap="square">
            <a:spAutoFit/>
          </a:bodyPr>
          <a:lstStyle/>
          <a:p>
            <a:r>
              <a:rPr lang="ar-LY" sz="3200" b="1" dirty="0">
                <a:solidFill>
                  <a:schemeClr val="accent3"/>
                </a:solidFill>
              </a:rPr>
              <a:t>حَملات وقف العنف ضد المرأة </a:t>
            </a:r>
            <a:r>
              <a:rPr lang="ar-LY" sz="3200" b="1" dirty="0" smtClean="0">
                <a:solidFill>
                  <a:schemeClr val="accent3"/>
                </a:solidFill>
              </a:rPr>
              <a:t>:</a:t>
            </a:r>
          </a:p>
          <a:p>
            <a:r>
              <a:rPr lang="ar-LY" sz="2800" dirty="0" smtClean="0"/>
              <a:t>أطلقت </a:t>
            </a:r>
            <a:r>
              <a:rPr lang="ar-LY" sz="2800" dirty="0"/>
              <a:t>عدد من المنظّمات العالمية مبادرات عديدة لوقف العنف ضدّ المرأة، فقد خصّصت الجمعية العامة للأمم المتّحدة </a:t>
            </a:r>
            <a:r>
              <a:rPr lang="ar-LY" sz="2800" b="1" dirty="0">
                <a:solidFill>
                  <a:schemeClr val="accent3"/>
                </a:solidFill>
              </a:rPr>
              <a:t>يوم 25 من شهر تشرين الثاني/نوفمبر</a:t>
            </a:r>
            <a:r>
              <a:rPr lang="ar-LY" sz="2800" dirty="0"/>
              <a:t> من كلّ عام يوماً دولياً للقضاء على هذا العنف، وسعت من خلال ذلك إلى رفع مستوى الوعي العالمي حول هذه القضية، كما دعت جميع الحكومات، والمنظّمات الدولية، والمنظّمات غير الحكومية إلى تنظيم فعاليات خاصّة بهذا اليوم لتعزيز مفهوم القضاء على العنف ضدّ المرأة في جميع أنحاء </a:t>
            </a:r>
            <a:r>
              <a:rPr lang="ar-LY" sz="2800" dirty="0" smtClean="0"/>
              <a:t>العالم.</a:t>
            </a:r>
            <a:endParaRPr lang="ar-LY" sz="2800" dirty="0"/>
          </a:p>
          <a:p>
            <a:endParaRPr lang="ar-LY" dirty="0"/>
          </a:p>
        </p:txBody>
      </p:sp>
    </p:spTree>
    <p:extLst>
      <p:ext uri="{BB962C8B-B14F-4D97-AF65-F5344CB8AC3E}">
        <p14:creationId xmlns:p14="http://schemas.microsoft.com/office/powerpoint/2010/main" val="24145093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12845"/>
            <a:ext cx="8568952" cy="4401205"/>
          </a:xfrm>
          <a:prstGeom prst="rect">
            <a:avLst/>
          </a:prstGeom>
        </p:spPr>
        <p:txBody>
          <a:bodyPr wrap="square">
            <a:spAutoFit/>
          </a:bodyPr>
          <a:lstStyle/>
          <a:p>
            <a:r>
              <a:rPr lang="ar-LY" sz="3200" dirty="0"/>
              <a:t>تتّخذ </a:t>
            </a:r>
            <a:r>
              <a:rPr lang="ar-LY" sz="3200" b="1" dirty="0">
                <a:solidFill>
                  <a:schemeClr val="accent3"/>
                </a:solidFill>
              </a:rPr>
              <a:t>منظّمة الصحة العالمية </a:t>
            </a:r>
            <a:r>
              <a:rPr lang="ar-LY" sz="3200" dirty="0"/>
              <a:t>عدّة خطوات في طريق وقف العنف ضدّ المرأة، ومن أبرزها </a:t>
            </a:r>
            <a:r>
              <a:rPr lang="ar-LY" sz="3200" b="1" dirty="0">
                <a:solidFill>
                  <a:schemeClr val="accent3"/>
                </a:solidFill>
              </a:rPr>
              <a:t>التعاون مع الوكالات والمنظّمات الدولية لإجراء بحوث شاملة لمعرفة حجم المشكلة، وطبيعة العنف الممارس ضدّ المرأة في الدول المختلفة، وتقدير معدّلاته، وتحديد التدخّلات اللّازمة لمعالجته، ووضع الإرشادات للوقاية منه، بالإضافة إلى تعزيز استجابة القطاع الصحي له</a:t>
            </a:r>
            <a:r>
              <a:rPr lang="ar-LY" sz="3200" dirty="0"/>
              <a:t>، وتطبيق الأدوات والمبادئ العالمية للقضاء عليه، والتأكيد على ضرورة حصول المرأة على كافّة </a:t>
            </a:r>
            <a:r>
              <a:rPr lang="ar-LY" sz="3200" dirty="0" smtClean="0"/>
              <a:t>حقوقها.</a:t>
            </a:r>
          </a:p>
          <a:p>
            <a:r>
              <a:rPr lang="ar-LY" sz="2400" dirty="0" smtClean="0"/>
              <a:t> </a:t>
            </a:r>
            <a:endParaRPr lang="ar-LY" sz="2400" dirty="0"/>
          </a:p>
        </p:txBody>
      </p:sp>
    </p:spTree>
    <p:extLst>
      <p:ext uri="{BB962C8B-B14F-4D97-AF65-F5344CB8AC3E}">
        <p14:creationId xmlns:p14="http://schemas.microsoft.com/office/powerpoint/2010/main" val="23792440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692696"/>
            <a:ext cx="8208912" cy="2554545"/>
          </a:xfrm>
          <a:prstGeom prst="rect">
            <a:avLst/>
          </a:prstGeom>
        </p:spPr>
        <p:txBody>
          <a:bodyPr wrap="square">
            <a:spAutoFit/>
          </a:bodyPr>
          <a:lstStyle/>
          <a:p>
            <a:r>
              <a:rPr lang="ar-LY" sz="3200" b="1" dirty="0" smtClean="0">
                <a:solidFill>
                  <a:schemeClr val="accent3"/>
                </a:solidFill>
              </a:rPr>
              <a:t>أمّا </a:t>
            </a:r>
            <a:r>
              <a:rPr lang="ar-LY" sz="3200" b="1" dirty="0">
                <a:solidFill>
                  <a:schemeClr val="accent3"/>
                </a:solidFill>
              </a:rPr>
              <a:t>قانون العنف الدولي ضد المرأة </a:t>
            </a:r>
            <a:r>
              <a:rPr lang="en-US" sz="3200" b="1" dirty="0" smtClean="0">
                <a:solidFill>
                  <a:schemeClr val="accent3"/>
                </a:solidFill>
              </a:rPr>
              <a:t>I-VAWA</a:t>
            </a:r>
            <a:r>
              <a:rPr lang="en-US" sz="3200" b="1" dirty="0">
                <a:solidFill>
                  <a:schemeClr val="accent3"/>
                </a:solidFill>
              </a:rPr>
              <a:t>) </a:t>
            </a:r>
            <a:r>
              <a:rPr lang="ar-LY" sz="3200" b="1" dirty="0" smtClean="0">
                <a:solidFill>
                  <a:schemeClr val="accent3"/>
                </a:solidFill>
              </a:rPr>
              <a:t> )</a:t>
            </a:r>
            <a:r>
              <a:rPr lang="ar-LY" sz="3200" dirty="0" smtClean="0"/>
              <a:t>فيدعم </a:t>
            </a:r>
            <a:r>
              <a:rPr lang="ar-LY" sz="3200" dirty="0"/>
              <a:t>إجراءات منع العنف، ومحاسبة مرتكبيه، وحماية الضحايا، إذ إنّه يشتمل على أحكام تختصّ بمنع ممارسة العنف ضدّ المرأة في جميع الظروف، وقد طُوّر القانون من خلال التعاون بين عدّة جهات مختصّة فيما بعد.</a:t>
            </a:r>
            <a:endParaRPr lang="ar-LY" sz="3600" dirty="0"/>
          </a:p>
        </p:txBody>
      </p:sp>
    </p:spTree>
    <p:extLst>
      <p:ext uri="{BB962C8B-B14F-4D97-AF65-F5344CB8AC3E}">
        <p14:creationId xmlns:p14="http://schemas.microsoft.com/office/powerpoint/2010/main" val="8239494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612844"/>
            <a:ext cx="8208912" cy="3046988"/>
          </a:xfrm>
          <a:prstGeom prst="rect">
            <a:avLst/>
          </a:prstGeom>
        </p:spPr>
        <p:txBody>
          <a:bodyPr wrap="square">
            <a:spAutoFit/>
          </a:bodyPr>
          <a:lstStyle/>
          <a:p>
            <a:r>
              <a:rPr lang="ar-LY" sz="3200" b="1" dirty="0">
                <a:solidFill>
                  <a:schemeClr val="accent3"/>
                </a:solidFill>
              </a:rPr>
              <a:t>إحصائيات حول العنف ضد المرأة </a:t>
            </a:r>
            <a:r>
              <a:rPr lang="ar-LY" sz="3200" dirty="0"/>
              <a:t>تبذل الوكالات والمنظّمات العالمية جهوداً كبيرة للتوصّل إلى أرقام دقيقة حول ظاهرة العنف ضدّ المرأة، وفيما يأتي أبرز الإحصائيات التي توصّلت إليها كلّ من منظّمة الصحة العالمية، وكلية الطب وطب المناطق المدارية في لندن، ومجلس البحوث الطبية في جنوب </a:t>
            </a:r>
            <a:r>
              <a:rPr lang="ar-LY" sz="3200" dirty="0" smtClean="0">
                <a:solidFill>
                  <a:schemeClr val="accent3"/>
                </a:solidFill>
              </a:rPr>
              <a:t>أفريقيا : </a:t>
            </a:r>
          </a:p>
        </p:txBody>
      </p:sp>
    </p:spTree>
    <p:extLst>
      <p:ext uri="{BB962C8B-B14F-4D97-AF65-F5344CB8AC3E}">
        <p14:creationId xmlns:p14="http://schemas.microsoft.com/office/powerpoint/2010/main" val="15569636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836712"/>
            <a:ext cx="8352928" cy="3970318"/>
          </a:xfrm>
          <a:prstGeom prst="rect">
            <a:avLst/>
          </a:prstGeom>
        </p:spPr>
        <p:txBody>
          <a:bodyPr wrap="square">
            <a:spAutoFit/>
          </a:bodyPr>
          <a:lstStyle/>
          <a:p>
            <a:r>
              <a:rPr lang="ar-LY" sz="2800" b="1" dirty="0">
                <a:solidFill>
                  <a:schemeClr val="accent3"/>
                </a:solidFill>
              </a:rPr>
              <a:t>تعرّضت أكثر من 35% من نساء العالم للعنف الجسدي أو الجنسي على يد الشريك أو غيره من الأشخاص. </a:t>
            </a:r>
            <a:endParaRPr lang="ar-LY" sz="2800" b="1" dirty="0" smtClean="0">
              <a:solidFill>
                <a:schemeClr val="accent3"/>
              </a:solidFill>
            </a:endParaRPr>
          </a:p>
          <a:p>
            <a:r>
              <a:rPr lang="ar-LY" sz="2800" b="1" dirty="0" smtClean="0">
                <a:solidFill>
                  <a:schemeClr val="accent3"/>
                </a:solidFill>
              </a:rPr>
              <a:t>تعرّضت </a:t>
            </a:r>
            <a:r>
              <a:rPr lang="ar-LY" sz="2800" b="1" dirty="0">
                <a:solidFill>
                  <a:schemeClr val="accent3"/>
                </a:solidFill>
              </a:rPr>
              <a:t>نحو 30% من نساء العالم للعنف الجسدي على يد شريكهم في العلاقة. </a:t>
            </a:r>
            <a:endParaRPr lang="ar-LY" sz="2800" b="1" dirty="0" smtClean="0">
              <a:solidFill>
                <a:schemeClr val="accent3"/>
              </a:solidFill>
            </a:endParaRPr>
          </a:p>
          <a:p>
            <a:r>
              <a:rPr lang="ar-LY" sz="2800" b="1" dirty="0" smtClean="0">
                <a:solidFill>
                  <a:schemeClr val="accent3"/>
                </a:solidFill>
              </a:rPr>
              <a:t>تعرّضت </a:t>
            </a:r>
            <a:r>
              <a:rPr lang="ar-LY" sz="2800" b="1" dirty="0">
                <a:solidFill>
                  <a:schemeClr val="accent3"/>
                </a:solidFill>
              </a:rPr>
              <a:t>7% من نساء العالم للاعتداء الجنسي من قِبَل شخص لا تربطهم به علاقة. </a:t>
            </a:r>
            <a:endParaRPr lang="ar-LY" sz="2800" b="1" dirty="0" smtClean="0">
              <a:solidFill>
                <a:schemeClr val="accent3"/>
              </a:solidFill>
            </a:endParaRPr>
          </a:p>
          <a:p>
            <a:r>
              <a:rPr lang="ar-LY" sz="2800" b="1" dirty="0" smtClean="0">
                <a:solidFill>
                  <a:schemeClr val="accent3"/>
                </a:solidFill>
              </a:rPr>
              <a:t>تصل </a:t>
            </a:r>
            <a:r>
              <a:rPr lang="ar-LY" sz="2800" b="1" dirty="0">
                <a:solidFill>
                  <a:schemeClr val="accent3"/>
                </a:solidFill>
              </a:rPr>
              <a:t>احتمالية ولادة النساء اللواتي تعرّضن للعنف الجسدي أو الجنسي لأطفال ذوي وزن ناقص إلى 16%، كما تصل احتمالية إصابتهنّ بالاكتئاب إلى الضعف.</a:t>
            </a:r>
          </a:p>
        </p:txBody>
      </p:sp>
    </p:spTree>
    <p:extLst>
      <p:ext uri="{BB962C8B-B14F-4D97-AF65-F5344CB8AC3E}">
        <p14:creationId xmlns:p14="http://schemas.microsoft.com/office/powerpoint/2010/main" val="2416463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2960" y="365760"/>
            <a:ext cx="7520940" cy="1407056"/>
          </a:xfrm>
        </p:spPr>
        <p:txBody>
          <a:bodyPr/>
          <a:lstStyle/>
          <a:p>
            <a:pPr algn="ctr"/>
            <a:r>
              <a:rPr lang="ar-LY" sz="3200" b="1" dirty="0">
                <a:cs typeface="+mn-cs"/>
              </a:rPr>
              <a:t>العنف ضد المرأة: أسبابه، وأشكاله، وآثاره، وأهم </a:t>
            </a:r>
            <a:r>
              <a:rPr lang="ar-LY" sz="3200" b="1" dirty="0" smtClean="0">
                <a:cs typeface="+mn-cs"/>
              </a:rPr>
              <a:t>حلوله</a:t>
            </a:r>
            <a:br>
              <a:rPr lang="ar-LY" sz="3200" b="1" dirty="0" smtClean="0">
                <a:cs typeface="+mn-cs"/>
              </a:rPr>
            </a:br>
            <a:r>
              <a:rPr lang="ar-LY" sz="4000" dirty="0" err="1" smtClean="0">
                <a:solidFill>
                  <a:schemeClr val="accent2"/>
                </a:solidFill>
                <a:cs typeface="+mn-cs"/>
              </a:rPr>
              <a:t>أعداد.د</a:t>
            </a:r>
            <a:r>
              <a:rPr lang="ar-LY" sz="4000" dirty="0" smtClean="0">
                <a:solidFill>
                  <a:schemeClr val="accent2"/>
                </a:solidFill>
                <a:cs typeface="+mn-cs"/>
              </a:rPr>
              <a:t>. </a:t>
            </a:r>
            <a:r>
              <a:rPr lang="ar-LY" sz="4000" dirty="0" err="1" smtClean="0">
                <a:solidFill>
                  <a:schemeClr val="accent2"/>
                </a:solidFill>
                <a:cs typeface="+mn-cs"/>
              </a:rPr>
              <a:t>إبتسام</a:t>
            </a:r>
            <a:r>
              <a:rPr lang="ar-LY" sz="4000" dirty="0" smtClean="0">
                <a:solidFill>
                  <a:schemeClr val="accent2"/>
                </a:solidFill>
                <a:cs typeface="+mn-cs"/>
              </a:rPr>
              <a:t> إبراهيم </a:t>
            </a:r>
            <a:r>
              <a:rPr lang="ar-LY" sz="4000" dirty="0" err="1" smtClean="0">
                <a:solidFill>
                  <a:schemeClr val="accent2"/>
                </a:solidFill>
                <a:cs typeface="+mn-cs"/>
              </a:rPr>
              <a:t>الحبيشي</a:t>
            </a:r>
            <a:r>
              <a:rPr lang="ar-LY" sz="4000" dirty="0">
                <a:solidFill>
                  <a:schemeClr val="accent2"/>
                </a:solidFill>
                <a:cs typeface="+mn-cs"/>
              </a:rPr>
              <a:t/>
            </a:r>
            <a:br>
              <a:rPr lang="ar-LY" sz="4000" dirty="0">
                <a:solidFill>
                  <a:schemeClr val="accent2"/>
                </a:solidFill>
                <a:cs typeface="+mn-cs"/>
              </a:rPr>
            </a:br>
            <a:endParaRPr lang="ar-LY" sz="3200" dirty="0">
              <a:solidFill>
                <a:schemeClr val="accent2"/>
              </a:solidFill>
              <a:cs typeface="+mn-cs"/>
            </a:endParaRPr>
          </a:p>
        </p:txBody>
      </p:sp>
      <p:pic>
        <p:nvPicPr>
          <p:cNvPr id="6" name="عنصر نائب للمحتوى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7" y="1556792"/>
            <a:ext cx="8208912" cy="3960440"/>
          </a:xfrm>
        </p:spPr>
      </p:pic>
    </p:spTree>
    <p:extLst>
      <p:ext uri="{BB962C8B-B14F-4D97-AF65-F5344CB8AC3E}">
        <p14:creationId xmlns:p14="http://schemas.microsoft.com/office/powerpoint/2010/main" val="1460857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LY" sz="5400" b="1" dirty="0" smtClean="0">
                <a:solidFill>
                  <a:schemeClr val="accent3"/>
                </a:solidFill>
              </a:rPr>
              <a:t>دمتم سالمين</a:t>
            </a:r>
            <a:endParaRPr lang="ar-LY" sz="5400" b="1" dirty="0">
              <a:solidFill>
                <a:schemeClr val="accent3"/>
              </a:solidFill>
            </a:endParaRPr>
          </a:p>
        </p:txBody>
      </p:sp>
      <p:pic>
        <p:nvPicPr>
          <p:cNvPr id="4" name="عنصر نائب للمحتوى 3"/>
          <p:cNvPicPr>
            <a:picLocks noGrp="1" noChangeAspect="1"/>
          </p:cNvPicPr>
          <p:nvPr>
            <p:ph idx="1"/>
          </p:nvPr>
        </p:nvPicPr>
        <p:blipFill rotWithShape="1">
          <a:blip r:embed="rId2">
            <a:extLst>
              <a:ext uri="{28A0092B-C50C-407E-A947-70E740481C1C}">
                <a14:useLocalDpi xmlns:a14="http://schemas.microsoft.com/office/drawing/2010/main" val="0"/>
              </a:ext>
            </a:extLst>
          </a:blip>
          <a:srcRect b="10943"/>
          <a:stretch/>
        </p:blipFill>
        <p:spPr>
          <a:xfrm>
            <a:off x="539552" y="1100138"/>
            <a:ext cx="7488832" cy="3188083"/>
          </a:xfrm>
        </p:spPr>
      </p:pic>
    </p:spTree>
    <p:extLst>
      <p:ext uri="{BB962C8B-B14F-4D97-AF65-F5344CB8AC3E}">
        <p14:creationId xmlns:p14="http://schemas.microsoft.com/office/powerpoint/2010/main" val="1968691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764705"/>
            <a:ext cx="8496944" cy="3539430"/>
          </a:xfrm>
          <a:prstGeom prst="rect">
            <a:avLst/>
          </a:prstGeom>
        </p:spPr>
        <p:txBody>
          <a:bodyPr wrap="square">
            <a:spAutoFit/>
          </a:bodyPr>
          <a:lstStyle/>
          <a:p>
            <a:r>
              <a:rPr lang="ar-LY" sz="2800" dirty="0">
                <a:solidFill>
                  <a:schemeClr val="accent3">
                    <a:lumMod val="75000"/>
                  </a:schemeClr>
                </a:solidFill>
              </a:rPr>
              <a:t>من بين كل </a:t>
            </a:r>
            <a:r>
              <a:rPr lang="ar-LY" sz="2800" b="1" dirty="0"/>
              <a:t>ثلاث نسوة في العالم، هناك واحدةٌ منهنَّ تتعرض للعنف! </a:t>
            </a:r>
            <a:r>
              <a:rPr lang="ar-LY" sz="2800" dirty="0">
                <a:solidFill>
                  <a:schemeClr val="accent3">
                    <a:lumMod val="75000"/>
                  </a:schemeClr>
                </a:solidFill>
              </a:rPr>
              <a:t>وطبعاً، تُعدُّ هذه الإحصائيات مثيرةً للاستغراب والاستهجان في الوقت نفسه؛ إذ إنَّ تعرُّض النساء للعنف بهذه النسبة المرتفعة، يدل على الواقع السيئ الذي تعيشه المجتمعات، من النواحي السياسية والاجتماعية والثقافية والفكرية؛ وخاصةً أنَّ هذا العنف لا تتوقف آثاره على المرأة فحسب، بل إنَّ أثره السلبي يمتد ليشمل المجتمع ككل؛ لذا كان من الضروري التعرف على الأسباب التي تؤدي إلى هذا العنف، وكيفية معالجته والقضاء عليه، أو الحد منه على الأقل</a:t>
            </a:r>
          </a:p>
        </p:txBody>
      </p:sp>
    </p:spTree>
    <p:extLst>
      <p:ext uri="{BB962C8B-B14F-4D97-AF65-F5344CB8AC3E}">
        <p14:creationId xmlns:p14="http://schemas.microsoft.com/office/powerpoint/2010/main" val="2096920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1268760"/>
            <a:ext cx="8424936" cy="3528392"/>
          </a:xfrm>
        </p:spPr>
        <p:txBody>
          <a:bodyPr/>
          <a:lstStyle/>
          <a:p>
            <a:pPr algn="r"/>
            <a:r>
              <a:rPr lang="ar-LY" dirty="0">
                <a:cs typeface="+mn-cs"/>
              </a:rPr>
              <a:t>نبذة عن العنف ضد المرأة يعرّف العنف ضد المرأة على أنّه أي سلوك عنيف يمارس ضدّها، ويقوم على التعصّب للجنس، ويؤدّي إلى إلحاق الأذى بها على الجوانب الجسديّة، والنفسيّة، والجنسيّة، ويُعدّ تهديد المرأة بأيّ شكل من الأشكال، وحرمانها، والحدّ من حريتها في حياتها الخاصّة أو العامة من ممارسات العنف، ويشكّل العنف ضدّ المرأة انتهاكاً واضحاً وصريحاً لحقوق </a:t>
            </a:r>
            <a:r>
              <a:rPr lang="ar-LY" dirty="0" smtClean="0">
                <a:cs typeface="+mn-cs"/>
              </a:rPr>
              <a:t>الإنسان</a:t>
            </a:r>
            <a:r>
              <a:rPr lang="ar-LY" sz="2400" dirty="0"/>
              <a:t/>
            </a:r>
            <a:br>
              <a:rPr lang="ar-LY" sz="2400" dirty="0"/>
            </a:br>
            <a:endParaRPr lang="ar-LY" sz="2400" dirty="0"/>
          </a:p>
        </p:txBody>
      </p:sp>
    </p:spTree>
    <p:extLst>
      <p:ext uri="{BB962C8B-B14F-4D97-AF65-F5344CB8AC3E}">
        <p14:creationId xmlns:p14="http://schemas.microsoft.com/office/powerpoint/2010/main" val="1662476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196752"/>
            <a:ext cx="8424936" cy="2677656"/>
          </a:xfrm>
          <a:prstGeom prst="rect">
            <a:avLst/>
          </a:prstGeom>
        </p:spPr>
        <p:txBody>
          <a:bodyPr wrap="square">
            <a:spAutoFit/>
          </a:bodyPr>
          <a:lstStyle/>
          <a:p>
            <a:r>
              <a:rPr lang="ar-LY" sz="2800" b="1" dirty="0" smtClean="0">
                <a:solidFill>
                  <a:schemeClr val="accent2"/>
                </a:solidFill>
              </a:rPr>
              <a:t>فهو </a:t>
            </a:r>
            <a:r>
              <a:rPr lang="ar-LY" sz="2800" b="1" dirty="0">
                <a:solidFill>
                  <a:schemeClr val="accent2"/>
                </a:solidFill>
              </a:rPr>
              <a:t>يمنعها من التمتّع بحقوقها الكاملة، ويجدر بالذكر أنّ عواقب العنف ليس على المرأة فقط، بل تؤثّر أيضاً على الأسرة والمجتمع بأكمله، وذلك لما يترتّب عليه من آثار سلبية اجتماعيّة، واقتصاديّة، وصحية وغيرها، والعنف ضدّ المرأة لا يرتبط بثقافة، أو عرف، أو طبقة اجتماعيّة بعَينِها، بل هو ظاهرة عامة.</a:t>
            </a:r>
            <a:br>
              <a:rPr lang="ar-LY" sz="2800" b="1" dirty="0">
                <a:solidFill>
                  <a:schemeClr val="accent2"/>
                </a:solidFill>
              </a:rPr>
            </a:br>
            <a:endParaRPr lang="ar-LY" sz="2800" b="1" dirty="0">
              <a:solidFill>
                <a:schemeClr val="accent2"/>
              </a:solidFill>
            </a:endParaRPr>
          </a:p>
        </p:txBody>
      </p:sp>
    </p:spTree>
    <p:extLst>
      <p:ext uri="{BB962C8B-B14F-4D97-AF65-F5344CB8AC3E}">
        <p14:creationId xmlns:p14="http://schemas.microsoft.com/office/powerpoint/2010/main" val="403364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65760"/>
            <a:ext cx="8280920" cy="4935448"/>
          </a:xfrm>
        </p:spPr>
        <p:txBody>
          <a:bodyPr/>
          <a:lstStyle/>
          <a:p>
            <a:pPr algn="r"/>
            <a:r>
              <a:rPr lang="ar-LY" dirty="0">
                <a:cs typeface="+mn-cs"/>
              </a:rPr>
              <a:t>أشكال العنف ضد المرأة لا ينحصر العنف ضدّ المرأة في شكل واحد، بل يتّخذ عدّة أشكال، منها: </a:t>
            </a:r>
            <a:r>
              <a:rPr lang="ar-LY" dirty="0" smtClean="0">
                <a:cs typeface="+mn-cs"/>
              </a:rPr>
              <a:t/>
            </a:r>
            <a:br>
              <a:rPr lang="ar-LY" dirty="0" smtClean="0">
                <a:cs typeface="+mn-cs"/>
              </a:rPr>
            </a:br>
            <a:r>
              <a:rPr lang="ar-LY" b="1" dirty="0" smtClean="0">
                <a:solidFill>
                  <a:schemeClr val="accent2"/>
                </a:solidFill>
                <a:cs typeface="+mn-cs"/>
              </a:rPr>
              <a:t>العنف </a:t>
            </a:r>
            <a:r>
              <a:rPr lang="ar-LY" b="1" dirty="0">
                <a:solidFill>
                  <a:schemeClr val="accent2"/>
                </a:solidFill>
                <a:cs typeface="+mn-cs"/>
              </a:rPr>
              <a:t>الجسدي</a:t>
            </a:r>
            <a:r>
              <a:rPr lang="ar-LY" b="1" dirty="0" smtClean="0">
                <a:solidFill>
                  <a:schemeClr val="accent2"/>
                </a:solidFill>
                <a:cs typeface="+mn-cs"/>
              </a:rPr>
              <a:t>:</a:t>
            </a:r>
            <a:r>
              <a:rPr lang="ar-LY" dirty="0" smtClean="0">
                <a:cs typeface="+mn-cs"/>
              </a:rPr>
              <a:t/>
            </a:r>
            <a:br>
              <a:rPr lang="ar-LY" dirty="0" smtClean="0">
                <a:cs typeface="+mn-cs"/>
              </a:rPr>
            </a:br>
            <a:r>
              <a:rPr lang="ar-LY" dirty="0" smtClean="0">
                <a:cs typeface="+mn-cs"/>
              </a:rPr>
              <a:t> </a:t>
            </a:r>
            <a:r>
              <a:rPr lang="ar-LY" dirty="0">
                <a:cs typeface="+mn-cs"/>
              </a:rPr>
              <a:t>يُعدّ من أكثر أنواع العنف وضوحاً، ويشمل ممارسة القوة الجسدية ضدّ المرأة، وذلك باستخدام الأيدي، أو الأرجل، أو أي أداة تلحق الأذى بجسدها، ويتّخذ عدّة أشكال، فقد يكون على شكل ضرب، أو صفع، أو </a:t>
            </a:r>
            <a:r>
              <a:rPr lang="ar-LY" dirty="0" smtClean="0">
                <a:cs typeface="+mn-cs"/>
              </a:rPr>
              <a:t>غيرها.</a:t>
            </a:r>
            <a:br>
              <a:rPr lang="ar-LY" dirty="0" smtClean="0">
                <a:cs typeface="+mn-cs"/>
              </a:rPr>
            </a:br>
            <a:r>
              <a:rPr lang="ar-LY" dirty="0" smtClean="0">
                <a:cs typeface="+mn-cs"/>
              </a:rPr>
              <a:t/>
            </a:r>
            <a:br>
              <a:rPr lang="ar-LY" dirty="0" smtClean="0">
                <a:cs typeface="+mn-cs"/>
              </a:rPr>
            </a:br>
            <a:r>
              <a:rPr lang="ar-LY" dirty="0" smtClean="0">
                <a:cs typeface="+mn-cs"/>
              </a:rPr>
              <a:t> </a:t>
            </a:r>
            <a:endParaRPr lang="ar-LY" sz="3600" dirty="0">
              <a:cs typeface="+mn-cs"/>
            </a:endParaRPr>
          </a:p>
        </p:txBody>
      </p:sp>
    </p:spTree>
    <p:extLst>
      <p:ext uri="{BB962C8B-B14F-4D97-AF65-F5344CB8AC3E}">
        <p14:creationId xmlns:p14="http://schemas.microsoft.com/office/powerpoint/2010/main" val="61445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836713"/>
            <a:ext cx="8280920" cy="3170099"/>
          </a:xfrm>
          <a:prstGeom prst="rect">
            <a:avLst/>
          </a:prstGeom>
        </p:spPr>
        <p:txBody>
          <a:bodyPr wrap="square">
            <a:spAutoFit/>
          </a:bodyPr>
          <a:lstStyle/>
          <a:p>
            <a:r>
              <a:rPr lang="ar-LY" sz="3200" dirty="0">
                <a:solidFill>
                  <a:schemeClr val="accent3"/>
                </a:solidFill>
              </a:rPr>
              <a:t>العنف النفسي: </a:t>
            </a:r>
            <a:r>
              <a:rPr lang="ar-LY" sz="2800" dirty="0"/>
              <a:t>يرتبط العنف النفسي بالعنف الجسدي، إذ إنّ المرأة التي تتعرّض للعنف الجسدي تعاني من آثار نفسية كبيرة، وقد يُمارس هذا الشكل من العنف من خلال عدّة طرق، منها إضعاف ثقة المرأة بنفسها، والتقليل من قدراتها وإمكانياتها، وتهديدها، وقد يظهر أثره على المرأة عن طريق شعورها بالخوف، أو الاكتئاب، أو فقدان السيطرة على الأمور من حولها، أو القلق، أو انخفاض مستوى تقديرها لذاتها.</a:t>
            </a:r>
            <a:br>
              <a:rPr lang="ar-LY" sz="2800" dirty="0"/>
            </a:br>
            <a:endParaRPr lang="ar-LY" sz="2800" dirty="0"/>
          </a:p>
        </p:txBody>
      </p:sp>
    </p:spTree>
    <p:extLst>
      <p:ext uri="{BB962C8B-B14F-4D97-AF65-F5344CB8AC3E}">
        <p14:creationId xmlns:p14="http://schemas.microsoft.com/office/powerpoint/2010/main" val="635602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2960" y="365760"/>
            <a:ext cx="7520940" cy="3711312"/>
          </a:xfrm>
        </p:spPr>
        <p:txBody>
          <a:bodyPr/>
          <a:lstStyle/>
          <a:p>
            <a:pPr algn="r"/>
            <a:r>
              <a:rPr lang="ar-LY" dirty="0">
                <a:solidFill>
                  <a:schemeClr val="accent3"/>
                </a:solidFill>
                <a:cs typeface="+mn-cs"/>
              </a:rPr>
              <a:t>العنف الاقتصادي: </a:t>
            </a:r>
            <a:r>
              <a:rPr lang="ar-LY" dirty="0">
                <a:cs typeface="+mn-cs"/>
              </a:rPr>
              <a:t>يشمل محدودية وصول المرأة إلى الأموال، والتحكّم في مستوى حصولها على الرعاية الصحية، والعمل، والتعليم، بالإضافة إلى عدم مشاركتها في اتّخاذ القرارات المالية، وغيرها </a:t>
            </a:r>
            <a:r>
              <a:rPr lang="ar-LY" dirty="0" smtClean="0">
                <a:cs typeface="+mn-cs"/>
              </a:rPr>
              <a:t>الكثير.</a:t>
            </a:r>
            <a:endParaRPr lang="ar-LY" dirty="0">
              <a:cs typeface="+mn-cs"/>
            </a:endParaRPr>
          </a:p>
        </p:txBody>
      </p:sp>
    </p:spTree>
    <p:extLst>
      <p:ext uri="{BB962C8B-B14F-4D97-AF65-F5344CB8AC3E}">
        <p14:creationId xmlns:p14="http://schemas.microsoft.com/office/powerpoint/2010/main" val="2709450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052736"/>
            <a:ext cx="8352928" cy="3970318"/>
          </a:xfrm>
          <a:prstGeom prst="rect">
            <a:avLst/>
          </a:prstGeom>
        </p:spPr>
        <p:txBody>
          <a:bodyPr wrap="square">
            <a:spAutoFit/>
          </a:bodyPr>
          <a:lstStyle/>
          <a:p>
            <a:r>
              <a:rPr lang="ar-LY" sz="2800" b="1" dirty="0">
                <a:solidFill>
                  <a:schemeClr val="accent3"/>
                </a:solidFill>
              </a:rPr>
              <a:t>أسباب العنف ضد </a:t>
            </a:r>
            <a:r>
              <a:rPr lang="ar-LY" sz="2800" b="1" dirty="0" smtClean="0">
                <a:solidFill>
                  <a:schemeClr val="accent3"/>
                </a:solidFill>
              </a:rPr>
              <a:t>المرأة:</a:t>
            </a:r>
          </a:p>
          <a:p>
            <a:r>
              <a:rPr lang="ar-LY" sz="2800" dirty="0" smtClean="0"/>
              <a:t> </a:t>
            </a:r>
            <a:r>
              <a:rPr lang="ar-LY" sz="2800" dirty="0"/>
              <a:t>تعود أسباب العنف ضد المرأة إلى دوافع اجتماعية، ونفسيّة، واقتصاديّة موضّحة كما </a:t>
            </a:r>
            <a:r>
              <a:rPr lang="ar-LY" sz="2800" dirty="0" smtClean="0"/>
              <a:t>يأتي :</a:t>
            </a:r>
          </a:p>
          <a:p>
            <a:endParaRPr lang="ar-LY" sz="2800" dirty="0" smtClean="0"/>
          </a:p>
          <a:p>
            <a:r>
              <a:rPr lang="ar-LY" sz="2800" b="1" dirty="0" smtClean="0">
                <a:solidFill>
                  <a:schemeClr val="accent3"/>
                </a:solidFill>
              </a:rPr>
              <a:t>الدوافع </a:t>
            </a:r>
            <a:r>
              <a:rPr lang="ar-LY" sz="2800" b="1" dirty="0">
                <a:solidFill>
                  <a:schemeClr val="accent3"/>
                </a:solidFill>
              </a:rPr>
              <a:t>الاجتماعيّة: </a:t>
            </a:r>
            <a:r>
              <a:rPr lang="ar-LY" sz="2800" dirty="0"/>
              <a:t>تتمثّل في الأعراف الاجتماعية التي تستثني وتقلّل من فرص المرأة في الحصول على التعليم، </a:t>
            </a:r>
            <a:r>
              <a:rPr lang="ar-LY" sz="2800" dirty="0" smtClean="0"/>
              <a:t>والعمل </a:t>
            </a:r>
            <a:r>
              <a:rPr lang="ar-LY" sz="2800" dirty="0"/>
              <a:t>بالإضافة إلى المعايير الثقافية المجتمعية التي تشمل تقبّل العنف ضد المرأة كوسيلة لحلّ وتسوية الخلافات بين الأشخاص</a:t>
            </a:r>
            <a:r>
              <a:rPr lang="ar-LY" sz="2800" dirty="0" smtClean="0"/>
              <a:t>.</a:t>
            </a:r>
          </a:p>
          <a:p>
            <a:r>
              <a:rPr lang="ar-LY" sz="2800" dirty="0" smtClean="0"/>
              <a:t> </a:t>
            </a:r>
            <a:endParaRPr lang="ar-LY" sz="2000" dirty="0"/>
          </a:p>
        </p:txBody>
      </p:sp>
    </p:spTree>
    <p:extLst>
      <p:ext uri="{BB962C8B-B14F-4D97-AF65-F5344CB8AC3E}">
        <p14:creationId xmlns:p14="http://schemas.microsoft.com/office/powerpoint/2010/main" val="7422137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لف العنف الموجه ضد المراءة">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زوايا">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وايا">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ملف العنف الموجه ضد المراءة</Template>
  <TotalTime>14</TotalTime>
  <Words>1066</Words>
  <Application>Microsoft Office PowerPoint</Application>
  <PresentationFormat>عرض على الشاشة (3:4)‏</PresentationFormat>
  <Paragraphs>34</Paragraphs>
  <Slides>20</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20</vt:i4>
      </vt:variant>
    </vt:vector>
  </HeadingPairs>
  <TitlesOfParts>
    <vt:vector size="27" baseType="lpstr">
      <vt:lpstr>Arial</vt:lpstr>
      <vt:lpstr>Franklin Gothic Book</vt:lpstr>
      <vt:lpstr>Franklin Gothic Medium</vt:lpstr>
      <vt:lpstr>Tahoma</vt:lpstr>
      <vt:lpstr>Tunga</vt:lpstr>
      <vt:lpstr>Wingdings</vt:lpstr>
      <vt:lpstr>ملف العنف الموجه ضد المراءة</vt:lpstr>
      <vt:lpstr>العنف ضد المر أة أسبابة وأشكالةو وأثاره وأهم حلوله</vt:lpstr>
      <vt:lpstr>العنف ضد المرأة: أسبابه، وأشكاله، وآثاره، وأهم حلوله أعداد.د. إبتسام إبراهيم الحبيشي </vt:lpstr>
      <vt:lpstr>عرض تقديمي في PowerPoint</vt:lpstr>
      <vt:lpstr>نبذة عن العنف ضد المرأة يعرّف العنف ضد المرأة على أنّه أي سلوك عنيف يمارس ضدّها، ويقوم على التعصّب للجنس، ويؤدّي إلى إلحاق الأذى بها على الجوانب الجسديّة، والنفسيّة، والجنسيّة، ويُعدّ تهديد المرأة بأيّ شكل من الأشكال، وحرمانها، والحدّ من حريتها في حياتها الخاصّة أو العامة من ممارسات العنف، ويشكّل العنف ضدّ المرأة انتهاكاً واضحاً وصريحاً لحقوق الإنسان </vt:lpstr>
      <vt:lpstr>عرض تقديمي في PowerPoint</vt:lpstr>
      <vt:lpstr>أشكال العنف ضد المرأة لا ينحصر العنف ضدّ المرأة في شكل واحد، بل يتّخذ عدّة أشكال، منها:  العنف الجسدي:  يُعدّ من أكثر أنواع العنف وضوحاً، ويشمل ممارسة القوة الجسدية ضدّ المرأة، وذلك باستخدام الأيدي، أو الأرجل، أو أي أداة تلحق الأذى بجسدها، ويتّخذ عدّة أشكال، فقد يكون على شكل ضرب، أو صفع، أو غيرها.   </vt:lpstr>
      <vt:lpstr>عرض تقديمي في PowerPoint</vt:lpstr>
      <vt:lpstr>العنف الاقتصادي: يشمل محدودية وصول المرأة إلى الأموال، والتحكّم في مستوى حصولها على الرعاية الصحية، والعمل، والتعليم، بالإضافة إلى عدم مشاركتها في اتّخاذ القرارات المالية، وغيرها الكثير.</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دمتم سالمين</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العنف السياسي والمؤسسي ضد المرأة أعداد.د.إبتسام إبراهيم الحبيشي</dc:title>
  <dc:creator>Maher</dc:creator>
  <cp:lastModifiedBy>Maher</cp:lastModifiedBy>
  <cp:revision>4</cp:revision>
  <dcterms:created xsi:type="dcterms:W3CDTF">2022-06-08T22:43:23Z</dcterms:created>
  <dcterms:modified xsi:type="dcterms:W3CDTF">2022-06-14T07:58:19Z</dcterms:modified>
</cp:coreProperties>
</file>